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2"/>
  </p:notesMasterIdLst>
  <p:sldIdLst>
    <p:sldId id="300" r:id="rId2"/>
    <p:sldId id="330" r:id="rId3"/>
    <p:sldId id="324" r:id="rId4"/>
    <p:sldId id="329" r:id="rId5"/>
    <p:sldId id="332" r:id="rId6"/>
    <p:sldId id="281" r:id="rId7"/>
    <p:sldId id="331" r:id="rId8"/>
    <p:sldId id="311" r:id="rId9"/>
    <p:sldId id="316" r:id="rId10"/>
    <p:sldId id="323" r:id="rId11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31FB1"/>
    <a:srgbClr val="419956"/>
    <a:srgbClr val="ECDECC"/>
    <a:srgbClr val="EDE0CF"/>
    <a:srgbClr val="000000"/>
    <a:srgbClr val="7D4359"/>
    <a:srgbClr val="ECE7F1"/>
    <a:srgbClr val="EAEAEA"/>
    <a:srgbClr val="F1E2D3"/>
    <a:srgbClr val="FCF9F6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 autoAdjust="0"/>
    <p:restoredTop sz="75463" autoAdjust="0"/>
  </p:normalViewPr>
  <p:slideViewPr>
    <p:cSldViewPr>
      <p:cViewPr varScale="1">
        <p:scale>
          <a:sx n="91" d="100"/>
          <a:sy n="91" d="100"/>
        </p:scale>
        <p:origin x="-90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5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5E813A-5825-49F4-B7D9-47529DBA9BDD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3404067B-57C3-4EDE-863C-51A221DCFA3E}">
      <dgm:prSet phldrT="[Text]" custT="1"/>
      <dgm:spPr/>
      <dgm:t>
        <a:bodyPr/>
        <a:lstStyle/>
        <a:p>
          <a:pPr rtl="0"/>
          <a:r>
            <a:rPr kumimoji="0" lang="en-US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 </a:t>
          </a:r>
          <a:r>
            <a:rPr kumimoji="0" lang="en-US" sz="2000" b="1" i="0" u="none" strike="noStrike" cap="none" normalizeH="0" baseline="0" dirty="0" err="1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Da</a:t>
          </a:r>
          <a:r>
            <a:rPr kumimoji="0" lang="en-US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= 1u</a:t>
          </a:r>
          <a:r>
            <a:rPr kumimoji="0" lang="el-GR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= </a:t>
          </a:r>
          <a:r>
            <a:rPr kumimoji="0" lang="el-GR" sz="2000" b="1" i="0" u="none" strike="noStrike" cap="none" normalizeH="0" baseline="3000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</a:t>
          </a:r>
          <a:r>
            <a:rPr kumimoji="0" lang="el-GR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/</a:t>
          </a:r>
          <a:r>
            <a:rPr kumimoji="0" lang="el-GR" sz="2000" b="1" i="0" u="none" strike="noStrike" cap="none" normalizeH="0" baseline="-2500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12</a:t>
          </a:r>
          <a:r>
            <a:rPr kumimoji="0" lang="en-US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m</a:t>
          </a:r>
          <a:r>
            <a:rPr kumimoji="0" lang="el-GR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</a:t>
          </a:r>
          <a:r>
            <a:rPr kumimoji="0" lang="en-US" sz="2000" b="1" i="0" u="none" strike="noStrike" cap="none" normalizeH="0" baseline="3000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12</a:t>
          </a:r>
          <a:r>
            <a:rPr kumimoji="0" lang="en-US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C </a:t>
          </a:r>
          <a:r>
            <a: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=1.660 .. x 10</a:t>
          </a:r>
          <a:r>
            <a:rPr kumimoji="0" lang="en-US" sz="2000" b="1" i="0" u="none" strike="noStrike" cap="none" normalizeH="0" baseline="3000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-27</a:t>
          </a:r>
          <a:r>
            <a: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kg</a:t>
          </a:r>
          <a:r>
            <a:rPr kumimoji="0" lang="el-G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         </a:t>
          </a:r>
          <a:endParaRPr lang="el-GR" sz="2000" dirty="0">
            <a:latin typeface="Calibri" pitchFamily="34" charset="0"/>
            <a:cs typeface="Calibri" pitchFamily="34" charset="0"/>
          </a:endParaRPr>
        </a:p>
      </dgm:t>
    </dgm:pt>
    <dgm:pt modelId="{CABA76BD-B5CF-4D4B-97CE-3D3F3A8C3F6C}" type="parTrans" cxnId="{C1506DD6-7666-4D7C-B1B2-BCC00D54749D}">
      <dgm:prSet/>
      <dgm:spPr/>
      <dgm:t>
        <a:bodyPr/>
        <a:lstStyle/>
        <a:p>
          <a:endParaRPr lang="el-GR"/>
        </a:p>
      </dgm:t>
    </dgm:pt>
    <dgm:pt modelId="{2F66A720-3D23-438D-A4CA-A0A64C29C5A6}" type="sibTrans" cxnId="{C1506DD6-7666-4D7C-B1B2-BCC00D54749D}">
      <dgm:prSet/>
      <dgm:spPr/>
      <dgm:t>
        <a:bodyPr/>
        <a:lstStyle/>
        <a:p>
          <a:endParaRPr lang="el-GR"/>
        </a:p>
      </dgm:t>
    </dgm:pt>
    <dgm:pt modelId="{76F06AAD-D6FC-4796-8D94-5825231A0D51}">
      <dgm:prSet phldrT="[Text]" custT="1"/>
      <dgm:spPr/>
      <dgm:t>
        <a:bodyPr/>
        <a:lstStyle/>
        <a:p>
          <a:r>
            <a:rPr kumimoji="0" lang="el-G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  </a:t>
          </a:r>
        </a:p>
        <a:p>
          <a:r>
            <a:rPr kumimoji="0" lang="el-G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 </a:t>
          </a:r>
          <a:r>
            <a: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Mu=0.001kg/mol=</a:t>
          </a:r>
          <a:r>
            <a:rPr kumimoji="0" lang="en-US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1g</a:t>
          </a:r>
          <a:r>
            <a:rPr kumimoji="0" lang="en-US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/mol</a:t>
          </a:r>
          <a:endParaRPr kumimoji="0" lang="el-GR" sz="20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Times New Roman" pitchFamily="18" charset="0"/>
            <a:cs typeface="Calibri" pitchFamily="34" charset="0"/>
          </a:endParaRPr>
        </a:p>
      </dgm:t>
    </dgm:pt>
    <dgm:pt modelId="{7C708A74-DBC4-4687-A983-091433238F1F}" type="parTrans" cxnId="{1CBC3201-C26F-4E0F-98EA-ADBBA78E3976}">
      <dgm:prSet/>
      <dgm:spPr/>
      <dgm:t>
        <a:bodyPr/>
        <a:lstStyle/>
        <a:p>
          <a:endParaRPr lang="el-GR"/>
        </a:p>
      </dgm:t>
    </dgm:pt>
    <dgm:pt modelId="{9EC05FB1-BFC0-409D-B343-D76C2ED88E1F}" type="sibTrans" cxnId="{1CBC3201-C26F-4E0F-98EA-ADBBA78E3976}">
      <dgm:prSet/>
      <dgm:spPr/>
      <dgm:t>
        <a:bodyPr/>
        <a:lstStyle/>
        <a:p>
          <a:endParaRPr lang="el-GR"/>
        </a:p>
      </dgm:t>
    </dgm:pt>
    <dgm:pt modelId="{0F49545E-AEAF-4683-A756-068CE7106018}" type="pres">
      <dgm:prSet presAssocID="{E55E813A-5825-49F4-B7D9-47529DBA9BDD}" presName="arrowDiagram" presStyleCnt="0">
        <dgm:presLayoutVars>
          <dgm:chMax val="5"/>
          <dgm:dir/>
          <dgm:resizeHandles val="exact"/>
        </dgm:presLayoutVars>
      </dgm:prSet>
      <dgm:spPr/>
    </dgm:pt>
    <dgm:pt modelId="{BA78D202-7C03-4308-BB34-689756558F87}" type="pres">
      <dgm:prSet presAssocID="{E55E813A-5825-49F4-B7D9-47529DBA9BDD}" presName="arrow" presStyleLbl="bgShp" presStyleIdx="0" presStyleCnt="1" custScaleX="106895" custLinFactNeighborX="2803" custLinFactNeighborY="-2258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  <dgm:pt modelId="{6665DE7F-8FEA-4933-AF08-BBFC5CE53E3E}" type="pres">
      <dgm:prSet presAssocID="{E55E813A-5825-49F4-B7D9-47529DBA9BDD}" presName="arrowDiagram2" presStyleCnt="0"/>
      <dgm:spPr/>
    </dgm:pt>
    <dgm:pt modelId="{5B304492-75DA-4173-BC66-1AEEF7CA15F0}" type="pres">
      <dgm:prSet presAssocID="{3404067B-57C3-4EDE-863C-51A221DCFA3E}" presName="bullet2a" presStyleLbl="node1" presStyleIdx="0" presStyleCnt="2" custFlipVert="1" custFlipHor="1" custScaleX="99998" custLinFactX="-66456" custLinFactY="49235" custLinFactNeighborX="-100000" custLinFactNeighborY="100000"/>
      <dgm:spPr/>
    </dgm:pt>
    <dgm:pt modelId="{BD5CA4CF-6BC6-4BFD-A719-CBCFDE379E97}" type="pres">
      <dgm:prSet presAssocID="{3404067B-57C3-4EDE-863C-51A221DCFA3E}" presName="textBox2a" presStyleLbl="revTx" presStyleIdx="0" presStyleCnt="2" custScaleX="198077" custScaleY="17096" custLinFactNeighborX="14739" custLinFactNeighborY="11710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50C295E7-EEFD-456C-9026-2E846453579B}" type="pres">
      <dgm:prSet presAssocID="{76F06AAD-D6FC-4796-8D94-5825231A0D51}" presName="bullet2b" presStyleLbl="node1" presStyleIdx="1" presStyleCnt="2" custLinFactX="98735" custLinFactNeighborX="100000" custLinFactNeighborY="-34226"/>
      <dgm:spPr/>
    </dgm:pt>
    <dgm:pt modelId="{0FD323DE-59F1-41F2-A49E-40FFC84A51F0}" type="pres">
      <dgm:prSet presAssocID="{76F06AAD-D6FC-4796-8D94-5825231A0D51}" presName="textBox2b" presStyleLbl="revTx" presStyleIdx="1" presStyleCnt="2" custScaleX="248193" custScaleY="38565" custLinFactNeighborX="2654" custLinFactNeighborY="-2566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1CBC3201-C26F-4E0F-98EA-ADBBA78E3976}" srcId="{E55E813A-5825-49F4-B7D9-47529DBA9BDD}" destId="{76F06AAD-D6FC-4796-8D94-5825231A0D51}" srcOrd="1" destOrd="0" parTransId="{7C708A74-DBC4-4687-A983-091433238F1F}" sibTransId="{9EC05FB1-BFC0-409D-B343-D76C2ED88E1F}"/>
    <dgm:cxn modelId="{3CFD4582-C9BE-4B43-B538-C21F1CE52258}" type="presOf" srcId="{3404067B-57C3-4EDE-863C-51A221DCFA3E}" destId="{BD5CA4CF-6BC6-4BFD-A719-CBCFDE379E97}" srcOrd="0" destOrd="0" presId="urn:microsoft.com/office/officeart/2005/8/layout/arrow2"/>
    <dgm:cxn modelId="{C1506DD6-7666-4D7C-B1B2-BCC00D54749D}" srcId="{E55E813A-5825-49F4-B7D9-47529DBA9BDD}" destId="{3404067B-57C3-4EDE-863C-51A221DCFA3E}" srcOrd="0" destOrd="0" parTransId="{CABA76BD-B5CF-4D4B-97CE-3D3F3A8C3F6C}" sibTransId="{2F66A720-3D23-438D-A4CA-A0A64C29C5A6}"/>
    <dgm:cxn modelId="{13A5DDFE-521F-4FB4-A779-E1A8BAFA90E6}" type="presOf" srcId="{E55E813A-5825-49F4-B7D9-47529DBA9BDD}" destId="{0F49545E-AEAF-4683-A756-068CE7106018}" srcOrd="0" destOrd="0" presId="urn:microsoft.com/office/officeart/2005/8/layout/arrow2"/>
    <dgm:cxn modelId="{97ACD734-1267-4ED2-B912-0B9E9B385C47}" type="presOf" srcId="{76F06AAD-D6FC-4796-8D94-5825231A0D51}" destId="{0FD323DE-59F1-41F2-A49E-40FFC84A51F0}" srcOrd="0" destOrd="0" presId="urn:microsoft.com/office/officeart/2005/8/layout/arrow2"/>
    <dgm:cxn modelId="{35F4F54D-1965-437C-BF21-477F1154FBC9}" type="presParOf" srcId="{0F49545E-AEAF-4683-A756-068CE7106018}" destId="{BA78D202-7C03-4308-BB34-689756558F87}" srcOrd="0" destOrd="0" presId="urn:microsoft.com/office/officeart/2005/8/layout/arrow2"/>
    <dgm:cxn modelId="{A7DCDF6E-D49C-408D-AEA3-A5C7115F2282}" type="presParOf" srcId="{0F49545E-AEAF-4683-A756-068CE7106018}" destId="{6665DE7F-8FEA-4933-AF08-BBFC5CE53E3E}" srcOrd="1" destOrd="0" presId="urn:microsoft.com/office/officeart/2005/8/layout/arrow2"/>
    <dgm:cxn modelId="{85264E22-1B6B-4919-AC1C-1830B4798C92}" type="presParOf" srcId="{6665DE7F-8FEA-4933-AF08-BBFC5CE53E3E}" destId="{5B304492-75DA-4173-BC66-1AEEF7CA15F0}" srcOrd="0" destOrd="0" presId="urn:microsoft.com/office/officeart/2005/8/layout/arrow2"/>
    <dgm:cxn modelId="{FB6FD06A-D7AD-489F-9608-BF89D0D2C970}" type="presParOf" srcId="{6665DE7F-8FEA-4933-AF08-BBFC5CE53E3E}" destId="{BD5CA4CF-6BC6-4BFD-A719-CBCFDE379E97}" srcOrd="1" destOrd="0" presId="urn:microsoft.com/office/officeart/2005/8/layout/arrow2"/>
    <dgm:cxn modelId="{803D177C-33BD-41BB-BE0C-92877B2427E4}" type="presParOf" srcId="{6665DE7F-8FEA-4933-AF08-BBFC5CE53E3E}" destId="{50C295E7-EEFD-456C-9026-2E846453579B}" srcOrd="2" destOrd="0" presId="urn:microsoft.com/office/officeart/2005/8/layout/arrow2"/>
    <dgm:cxn modelId="{CE1CC57E-AA2F-4E68-8226-795A8F2E0752}" type="presParOf" srcId="{6665DE7F-8FEA-4933-AF08-BBFC5CE53E3E}" destId="{0FD323DE-59F1-41F2-A49E-40FFC84A51F0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5E813A-5825-49F4-B7D9-47529DBA9BDD}" type="doc">
      <dgm:prSet loTypeId="urn:microsoft.com/office/officeart/2005/8/layout/arrow2" loCatId="process" qsTypeId="urn:microsoft.com/office/officeart/2005/8/quickstyle/simple2" qsCatId="simple" csTypeId="urn:microsoft.com/office/officeart/2005/8/colors/accent1_2" csCatId="accent1" phldr="1"/>
      <dgm:spPr/>
    </dgm:pt>
    <dgm:pt modelId="{3404067B-57C3-4EDE-863C-51A221DCFA3E}">
      <dgm:prSet phldrT="[Text]" custT="1"/>
      <dgm:spPr/>
      <dgm:t>
        <a:bodyPr/>
        <a:lstStyle/>
        <a:p>
          <a:pPr rtl="0"/>
          <a:r>
            <a:rPr kumimoji="0" lang="en-US" sz="2000" b="1" i="0" u="none" strike="noStrike" cap="none" normalizeH="0" baseline="0" dirty="0" smtClean="0">
              <a:ln/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</a:t>
          </a:r>
          <a:r>
            <a:rPr kumimoji="0" lang="el-GR" sz="2000" b="1" i="0" u="none" strike="noStrike" cap="none" normalizeH="0" baseline="0" dirty="0" smtClean="0">
              <a:ln/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μόριο</a:t>
          </a:r>
          <a:endParaRPr kumimoji="0" lang="en-US" sz="2000" b="1" i="0" u="none" strike="noStrike" cap="none" normalizeH="0" baseline="0" dirty="0" smtClean="0">
            <a:ln/>
            <a:solidFill>
              <a:srgbClr val="C00000"/>
            </a:solidFill>
            <a:effectLst/>
            <a:latin typeface="Calibri" pitchFamily="34" charset="0"/>
            <a:ea typeface="Times New Roman" pitchFamily="18" charset="0"/>
            <a:cs typeface="Calibri" pitchFamily="34" charset="0"/>
          </a:endParaRPr>
        </a:p>
        <a:p>
          <a:pPr rtl="0"/>
          <a:r>
            <a:rPr kumimoji="0" lang="en-US" sz="2000" b="1" i="0" u="none" strike="noStrike" cap="none" normalizeH="0" baseline="0" dirty="0" smtClean="0">
              <a:ln/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m(X)= Ar (u)</a:t>
          </a:r>
          <a:endParaRPr kumimoji="0" lang="el-GR" sz="2000" b="1" i="0" u="none" strike="noStrike" cap="none" normalizeH="0" baseline="0" dirty="0" smtClean="0">
            <a:ln/>
            <a:effectLst/>
            <a:latin typeface="Calibri" pitchFamily="34" charset="0"/>
            <a:ea typeface="Times New Roman" pitchFamily="18" charset="0"/>
            <a:cs typeface="Calibri" pitchFamily="34" charset="0"/>
          </a:endParaRPr>
        </a:p>
        <a:p>
          <a:pPr rtl="0"/>
          <a:r>
            <a:rPr kumimoji="0" lang="el-GR" sz="1800" b="1" i="0" u="none" strike="noStrike" cap="none" normalizeH="0" baseline="0" dirty="0" smtClean="0">
              <a:ln/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π.χ.  </a:t>
          </a:r>
          <a:r>
            <a:rPr kumimoji="0" lang="en-US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m</a:t>
          </a:r>
          <a:r>
            <a:rPr kumimoji="0" lang="el-GR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</a:t>
          </a:r>
          <a:r>
            <a:rPr kumimoji="0" lang="en-US" sz="1800" b="1" i="0" u="none" strike="noStrike" cap="none" normalizeH="0" baseline="3000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12</a:t>
          </a:r>
          <a:r>
            <a:rPr kumimoji="0" lang="en-US" sz="18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C </a:t>
          </a:r>
          <a:r>
            <a:rPr kumimoji="0" lang="el-GR" sz="1800" b="1" i="0" u="none" strike="noStrike" cap="none" normalizeH="0" baseline="0" dirty="0" smtClean="0">
              <a:ln/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   </a:t>
          </a:r>
          <a:endParaRPr lang="el-GR" sz="1800" dirty="0">
            <a:solidFill>
              <a:srgbClr val="002060"/>
            </a:solidFill>
            <a:latin typeface="Calibri" pitchFamily="34" charset="0"/>
            <a:cs typeface="Calibri" pitchFamily="34" charset="0"/>
          </a:endParaRPr>
        </a:p>
      </dgm:t>
    </dgm:pt>
    <dgm:pt modelId="{CABA76BD-B5CF-4D4B-97CE-3D3F3A8C3F6C}" type="parTrans" cxnId="{C1506DD6-7666-4D7C-B1B2-BCC00D54749D}">
      <dgm:prSet/>
      <dgm:spPr/>
      <dgm:t>
        <a:bodyPr/>
        <a:lstStyle/>
        <a:p>
          <a:endParaRPr lang="el-GR"/>
        </a:p>
      </dgm:t>
    </dgm:pt>
    <dgm:pt modelId="{2F66A720-3D23-438D-A4CA-A0A64C29C5A6}" type="sibTrans" cxnId="{C1506DD6-7666-4D7C-B1B2-BCC00D54749D}">
      <dgm:prSet/>
      <dgm:spPr/>
      <dgm:t>
        <a:bodyPr/>
        <a:lstStyle/>
        <a:p>
          <a:endParaRPr lang="el-GR"/>
        </a:p>
      </dgm:t>
    </dgm:pt>
    <dgm:pt modelId="{76F06AAD-D6FC-4796-8D94-5825231A0D51}">
      <dgm:prSet phldrT="[Text]" custT="1"/>
      <dgm:spPr/>
      <dgm:t>
        <a:bodyPr/>
        <a:lstStyle/>
        <a:p>
          <a:r>
            <a:rPr kumimoji="0" lang="el-GR" sz="2000" b="1" i="0" u="none" strike="noStrike" cap="none" normalizeH="0" baseline="0" dirty="0" smtClean="0">
              <a:ln/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 </a:t>
          </a:r>
          <a:r>
            <a:rPr kumimoji="0" lang="en-US" sz="2000" b="1" i="0" u="none" strike="noStrike" cap="none" normalizeH="0" baseline="0" dirty="0" smtClean="0">
              <a:ln/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mole</a:t>
          </a:r>
        </a:p>
        <a:p>
          <a:r>
            <a:rPr kumimoji="0" lang="en-US" sz="2000" b="1" i="0" u="none" strike="noStrike" cap="none" normalizeH="0" baseline="0" dirty="0" smtClean="0">
              <a:ln/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M(X)= Ar(g</a:t>
          </a:r>
          <a:r>
            <a:rPr kumimoji="0" lang="en-US" sz="1800" b="1" i="0" u="none" strike="noStrike" cap="none" normalizeH="0" baseline="0" dirty="0" smtClean="0">
              <a:ln/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)</a:t>
          </a:r>
          <a:r>
            <a:rPr kumimoji="0" lang="el-GR" sz="1800" b="1" i="0" u="none" strike="noStrike" cap="none" normalizeH="0" baseline="0" dirty="0" smtClean="0">
              <a:ln/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  </a:t>
          </a:r>
          <a:r>
            <a:rPr kumimoji="0" lang="el-GR" sz="1800" b="1" i="0" u="none" strike="noStrike" cap="none" normalizeH="0" baseline="0" dirty="0" smtClean="0">
              <a:ln/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π.χ.</a:t>
          </a:r>
          <a:r>
            <a:rPr kumimoji="0" lang="en-US" sz="1800" b="1" i="0" u="none" strike="noStrike" cap="none" normalizeH="0" baseline="0" dirty="0" smtClean="0">
              <a:ln/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</a:t>
          </a:r>
          <a:r>
            <a:rPr kumimoji="0" lang="el-GR" sz="1800" b="1" i="0" u="none" strike="noStrike" cap="none" normalizeH="0" baseline="0" dirty="0" smtClean="0">
              <a:ln/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Μ</a:t>
          </a:r>
          <a:r>
            <a:rPr lang="el-GR" sz="1800" b="1" i="0" baseline="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 </a:t>
          </a:r>
          <a:r>
            <a:rPr lang="en-US" sz="1800" b="1" i="0" baseline="3000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12</a:t>
          </a:r>
          <a:r>
            <a:rPr lang="en-US" sz="1800" b="1" i="0" baseline="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C</a:t>
          </a:r>
          <a:r>
            <a:rPr lang="el-GR" sz="1800" b="1" i="0" baseline="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=12</a:t>
          </a:r>
          <a:r>
            <a:rPr lang="en-US" sz="1800" b="1" i="0" baseline="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g</a:t>
          </a:r>
          <a:endParaRPr lang="el-GR" sz="1800" b="1" i="0" baseline="0" dirty="0" smtClean="0">
            <a:solidFill>
              <a:srgbClr val="002060"/>
            </a:solidFill>
            <a:latin typeface="Calibri" pitchFamily="34" charset="0"/>
            <a:cs typeface="Calibri" pitchFamily="34" charset="0"/>
          </a:endParaRPr>
        </a:p>
        <a:p>
          <a:r>
            <a:rPr lang="en-US" sz="1800" b="1" i="0" baseline="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 </a:t>
          </a:r>
          <a:r>
            <a:rPr lang="en-US" sz="1800" b="1" i="0" baseline="0" dirty="0" err="1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Vm</a:t>
          </a:r>
          <a:r>
            <a:rPr lang="en-US" sz="1800" b="1" i="0" baseline="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=;;</a:t>
          </a:r>
          <a:endParaRPr kumimoji="0" lang="el-GR" sz="1800" b="1" i="0" u="none" strike="noStrike" cap="none" normalizeH="0" baseline="0" dirty="0" smtClean="0">
            <a:ln/>
            <a:solidFill>
              <a:srgbClr val="002060"/>
            </a:solidFill>
            <a:effectLst/>
            <a:latin typeface="Calibri" pitchFamily="34" charset="0"/>
            <a:ea typeface="Times New Roman" pitchFamily="18" charset="0"/>
            <a:cs typeface="Calibri" pitchFamily="34" charset="0"/>
          </a:endParaRPr>
        </a:p>
      </dgm:t>
    </dgm:pt>
    <dgm:pt modelId="{7C708A74-DBC4-4687-A983-091433238F1F}" type="parTrans" cxnId="{1CBC3201-C26F-4E0F-98EA-ADBBA78E3976}">
      <dgm:prSet/>
      <dgm:spPr/>
      <dgm:t>
        <a:bodyPr/>
        <a:lstStyle/>
        <a:p>
          <a:endParaRPr lang="el-GR"/>
        </a:p>
      </dgm:t>
    </dgm:pt>
    <dgm:pt modelId="{9EC05FB1-BFC0-409D-B343-D76C2ED88E1F}" type="sibTrans" cxnId="{1CBC3201-C26F-4E0F-98EA-ADBBA78E3976}">
      <dgm:prSet/>
      <dgm:spPr/>
      <dgm:t>
        <a:bodyPr/>
        <a:lstStyle/>
        <a:p>
          <a:endParaRPr lang="el-GR"/>
        </a:p>
      </dgm:t>
    </dgm:pt>
    <dgm:pt modelId="{0F49545E-AEAF-4683-A756-068CE7106018}" type="pres">
      <dgm:prSet presAssocID="{E55E813A-5825-49F4-B7D9-47529DBA9BDD}" presName="arrowDiagram" presStyleCnt="0">
        <dgm:presLayoutVars>
          <dgm:chMax val="5"/>
          <dgm:dir/>
          <dgm:resizeHandles val="exact"/>
        </dgm:presLayoutVars>
      </dgm:prSet>
      <dgm:spPr/>
    </dgm:pt>
    <dgm:pt modelId="{BA78D202-7C03-4308-BB34-689756558F87}" type="pres">
      <dgm:prSet presAssocID="{E55E813A-5825-49F4-B7D9-47529DBA9BDD}" presName="arrow" presStyleLbl="bgShp" presStyleIdx="0" presStyleCnt="1" custScaleX="107954" custLinFactNeighborX="0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6665DE7F-8FEA-4933-AF08-BBFC5CE53E3E}" type="pres">
      <dgm:prSet presAssocID="{E55E813A-5825-49F4-B7D9-47529DBA9BDD}" presName="arrowDiagram2" presStyleCnt="0"/>
      <dgm:spPr/>
    </dgm:pt>
    <dgm:pt modelId="{5B304492-75DA-4173-BC66-1AEEF7CA15F0}" type="pres">
      <dgm:prSet presAssocID="{3404067B-57C3-4EDE-863C-51A221DCFA3E}" presName="bullet2a" presStyleLbl="node1" presStyleIdx="0" presStyleCnt="2" custLinFactX="-28571" custLinFactNeighborX="-100000" custLinFactNeighborY="47194"/>
      <dgm:spPr/>
    </dgm:pt>
    <dgm:pt modelId="{BD5CA4CF-6BC6-4BFD-A719-CBCFDE379E97}" type="pres">
      <dgm:prSet presAssocID="{3404067B-57C3-4EDE-863C-51A221DCFA3E}" presName="textBox2a" presStyleLbl="revTx" presStyleIdx="0" presStyleCnt="2" custScaleX="135151" custScaleY="5718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50C295E7-EEFD-456C-9026-2E846453579B}" type="pres">
      <dgm:prSet presAssocID="{76F06AAD-D6FC-4796-8D94-5825231A0D51}" presName="bullet2b" presStyleLbl="node1" presStyleIdx="1" presStyleCnt="2" custLinFactX="76642" custLinFactNeighborX="100000" custLinFactNeighborY="-49558"/>
      <dgm:spPr/>
    </dgm:pt>
    <dgm:pt modelId="{0FD323DE-59F1-41F2-A49E-40FFC84A51F0}" type="pres">
      <dgm:prSet presAssocID="{76F06AAD-D6FC-4796-8D94-5825231A0D51}" presName="textBox2b" presStyleLbl="revTx" presStyleIdx="1" presStyleCnt="2" custScaleX="138458" custScaleY="65473" custLinFactNeighborX="25126" custLinFactNeighborY="34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1CBC3201-C26F-4E0F-98EA-ADBBA78E3976}" srcId="{E55E813A-5825-49F4-B7D9-47529DBA9BDD}" destId="{76F06AAD-D6FC-4796-8D94-5825231A0D51}" srcOrd="1" destOrd="0" parTransId="{7C708A74-DBC4-4687-A983-091433238F1F}" sibTransId="{9EC05FB1-BFC0-409D-B343-D76C2ED88E1F}"/>
    <dgm:cxn modelId="{0701B4A5-1C28-4FC1-8C09-C7343F4CF491}" type="presOf" srcId="{76F06AAD-D6FC-4796-8D94-5825231A0D51}" destId="{0FD323DE-59F1-41F2-A49E-40FFC84A51F0}" srcOrd="0" destOrd="0" presId="urn:microsoft.com/office/officeart/2005/8/layout/arrow2"/>
    <dgm:cxn modelId="{C1506DD6-7666-4D7C-B1B2-BCC00D54749D}" srcId="{E55E813A-5825-49F4-B7D9-47529DBA9BDD}" destId="{3404067B-57C3-4EDE-863C-51A221DCFA3E}" srcOrd="0" destOrd="0" parTransId="{CABA76BD-B5CF-4D4B-97CE-3D3F3A8C3F6C}" sibTransId="{2F66A720-3D23-438D-A4CA-A0A64C29C5A6}"/>
    <dgm:cxn modelId="{8161BDE0-C500-4AFC-AD4A-73F8A8732318}" type="presOf" srcId="{3404067B-57C3-4EDE-863C-51A221DCFA3E}" destId="{BD5CA4CF-6BC6-4BFD-A719-CBCFDE379E97}" srcOrd="0" destOrd="0" presId="urn:microsoft.com/office/officeart/2005/8/layout/arrow2"/>
    <dgm:cxn modelId="{4651B47E-EA51-481F-AC5F-6673A3AD58DA}" type="presOf" srcId="{E55E813A-5825-49F4-B7D9-47529DBA9BDD}" destId="{0F49545E-AEAF-4683-A756-068CE7106018}" srcOrd="0" destOrd="0" presId="urn:microsoft.com/office/officeart/2005/8/layout/arrow2"/>
    <dgm:cxn modelId="{37B04367-0375-48FA-AF90-AA8F63183115}" type="presParOf" srcId="{0F49545E-AEAF-4683-A756-068CE7106018}" destId="{BA78D202-7C03-4308-BB34-689756558F87}" srcOrd="0" destOrd="0" presId="urn:microsoft.com/office/officeart/2005/8/layout/arrow2"/>
    <dgm:cxn modelId="{2DBA6FEE-7457-402D-ABA2-49971C607FEC}" type="presParOf" srcId="{0F49545E-AEAF-4683-A756-068CE7106018}" destId="{6665DE7F-8FEA-4933-AF08-BBFC5CE53E3E}" srcOrd="1" destOrd="0" presId="urn:microsoft.com/office/officeart/2005/8/layout/arrow2"/>
    <dgm:cxn modelId="{59A4375F-AB7E-4F73-9948-871BB580045A}" type="presParOf" srcId="{6665DE7F-8FEA-4933-AF08-BBFC5CE53E3E}" destId="{5B304492-75DA-4173-BC66-1AEEF7CA15F0}" srcOrd="0" destOrd="0" presId="urn:microsoft.com/office/officeart/2005/8/layout/arrow2"/>
    <dgm:cxn modelId="{F25D4453-0A94-44A6-B0AA-7B9FE98EFB2D}" type="presParOf" srcId="{6665DE7F-8FEA-4933-AF08-BBFC5CE53E3E}" destId="{BD5CA4CF-6BC6-4BFD-A719-CBCFDE379E97}" srcOrd="1" destOrd="0" presId="urn:microsoft.com/office/officeart/2005/8/layout/arrow2"/>
    <dgm:cxn modelId="{7DB1D4DC-CF48-48E3-81E3-D62691B56869}" type="presParOf" srcId="{6665DE7F-8FEA-4933-AF08-BBFC5CE53E3E}" destId="{50C295E7-EEFD-456C-9026-2E846453579B}" srcOrd="2" destOrd="0" presId="urn:microsoft.com/office/officeart/2005/8/layout/arrow2"/>
    <dgm:cxn modelId="{F954FD57-69CC-4AF3-B0B0-8322E6F0E111}" type="presParOf" srcId="{6665DE7F-8FEA-4933-AF08-BBFC5CE53E3E}" destId="{0FD323DE-59F1-41F2-A49E-40FFC84A51F0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4BDAF9-BE40-40CF-AD78-5E81679A26B8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578EBFD0-9B00-4C3E-9D39-3D9B5BFF59F3}">
      <dgm:prSet phldrT="[Text]"/>
      <dgm:spPr/>
      <dgm:t>
        <a:bodyPr/>
        <a:lstStyle/>
        <a:p>
          <a:r>
            <a:rPr lang="el-GR" b="1" dirty="0" smtClean="0">
              <a:latin typeface="Calibri" pitchFamily="34" charset="0"/>
              <a:cs typeface="Calibri" pitchFamily="34" charset="0"/>
            </a:rPr>
            <a:t> </a:t>
          </a:r>
          <a:r>
            <a:rPr lang="el-GR" b="1" dirty="0" smtClean="0">
              <a:solidFill>
                <a:srgbClr val="7B3973"/>
              </a:solidFill>
              <a:latin typeface="Calibri" pitchFamily="34" charset="0"/>
              <a:cs typeface="Calibri" pitchFamily="34" charset="0"/>
            </a:rPr>
            <a:t>άτομο</a:t>
          </a:r>
          <a:endParaRPr lang="el-GR" dirty="0">
            <a:solidFill>
              <a:srgbClr val="7B3973"/>
            </a:solidFill>
          </a:endParaRPr>
        </a:p>
      </dgm:t>
    </dgm:pt>
    <dgm:pt modelId="{5DFF0BCA-1A47-4EB0-8E74-8334F27119BE}" type="parTrans" cxnId="{F822571D-E88A-469D-890E-F41C56F737AF}">
      <dgm:prSet/>
      <dgm:spPr/>
      <dgm:t>
        <a:bodyPr/>
        <a:lstStyle/>
        <a:p>
          <a:endParaRPr lang="el-GR"/>
        </a:p>
      </dgm:t>
    </dgm:pt>
    <dgm:pt modelId="{AEA0BD12-A886-4442-9F85-85580AB4FE6B}" type="sibTrans" cxnId="{F822571D-E88A-469D-890E-F41C56F737AF}">
      <dgm:prSet/>
      <dgm:spPr/>
      <dgm:t>
        <a:bodyPr/>
        <a:lstStyle/>
        <a:p>
          <a:endParaRPr lang="el-GR"/>
        </a:p>
      </dgm:t>
    </dgm:pt>
    <dgm:pt modelId="{06F6657D-7B32-4D17-8177-B54758315838}">
      <dgm:prSet phldrT="[Text]"/>
      <dgm:spPr/>
      <dgm:t>
        <a:bodyPr/>
        <a:lstStyle/>
        <a:p>
          <a:r>
            <a:rPr lang="el-GR" b="1" dirty="0" smtClean="0">
              <a:solidFill>
                <a:srgbClr val="531FB1"/>
              </a:solidFill>
              <a:latin typeface="Calibri" pitchFamily="34" charset="0"/>
              <a:cs typeface="Calibri" pitchFamily="34" charset="0"/>
            </a:rPr>
            <a:t>εμείς</a:t>
          </a:r>
        </a:p>
      </dgm:t>
    </dgm:pt>
    <dgm:pt modelId="{C25A7E49-61E1-49A7-8A69-9A14E42C0BB6}" type="parTrans" cxnId="{1479F173-3DD9-4C6D-A91D-A72A4C049B96}">
      <dgm:prSet/>
      <dgm:spPr/>
      <dgm:t>
        <a:bodyPr/>
        <a:lstStyle/>
        <a:p>
          <a:endParaRPr lang="el-GR"/>
        </a:p>
      </dgm:t>
    </dgm:pt>
    <dgm:pt modelId="{4366837C-14A6-44B1-8DF3-765F7A294DC9}" type="sibTrans" cxnId="{1479F173-3DD9-4C6D-A91D-A72A4C049B96}">
      <dgm:prSet/>
      <dgm:spPr/>
      <dgm:t>
        <a:bodyPr/>
        <a:lstStyle/>
        <a:p>
          <a:endParaRPr lang="el-GR"/>
        </a:p>
      </dgm:t>
    </dgm:pt>
    <dgm:pt modelId="{41EB7915-E562-48A8-BF01-35C7398D953A}">
      <dgm:prSet phldrT="[Text]"/>
      <dgm:spPr/>
      <dgm:t>
        <a:bodyPr/>
        <a:lstStyle/>
        <a:p>
          <a:r>
            <a:rPr lang="el-GR" b="1" dirty="0" smtClean="0">
              <a:solidFill>
                <a:srgbClr val="9A0000"/>
              </a:solidFill>
              <a:latin typeface="Calibri" pitchFamily="34" charset="0"/>
              <a:cs typeface="Calibri" pitchFamily="34" charset="0"/>
            </a:rPr>
            <a:t>άστρο </a:t>
          </a:r>
        </a:p>
      </dgm:t>
    </dgm:pt>
    <dgm:pt modelId="{A23A4231-CA23-474D-9B16-7771994EBB1D}" type="parTrans" cxnId="{DBEC5768-EE0A-4652-BB85-BA6DF87424E8}">
      <dgm:prSet/>
      <dgm:spPr/>
      <dgm:t>
        <a:bodyPr/>
        <a:lstStyle/>
        <a:p>
          <a:endParaRPr lang="el-GR"/>
        </a:p>
      </dgm:t>
    </dgm:pt>
    <dgm:pt modelId="{7A950464-CE51-4199-9497-8FFCD1BB346C}" type="sibTrans" cxnId="{DBEC5768-EE0A-4652-BB85-BA6DF87424E8}">
      <dgm:prSet/>
      <dgm:spPr/>
      <dgm:t>
        <a:bodyPr/>
        <a:lstStyle/>
        <a:p>
          <a:endParaRPr lang="el-GR"/>
        </a:p>
      </dgm:t>
    </dgm:pt>
    <dgm:pt modelId="{FD6C2586-F016-4EE8-8A9C-4C2A3F624B35}" type="pres">
      <dgm:prSet presAssocID="{0A4BDAF9-BE40-40CF-AD78-5E81679A26B8}" presName="arrowDiagram" presStyleCnt="0">
        <dgm:presLayoutVars>
          <dgm:chMax val="5"/>
          <dgm:dir/>
          <dgm:resizeHandles val="exact"/>
        </dgm:presLayoutVars>
      </dgm:prSet>
      <dgm:spPr/>
    </dgm:pt>
    <dgm:pt modelId="{143E076B-F47E-4A38-9F51-0E4681A81A0F}" type="pres">
      <dgm:prSet presAssocID="{0A4BDAF9-BE40-40CF-AD78-5E81679A26B8}" presName="arrow" presStyleLbl="bgShp" presStyleIdx="0" presStyleCnt="1" custLinFactNeighborX="-45228" custLinFactNeighborY="-4762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l-GR"/>
        </a:p>
      </dgm:t>
    </dgm:pt>
    <dgm:pt modelId="{12BA2F63-B32A-4A76-9103-E5735FF4CB24}" type="pres">
      <dgm:prSet presAssocID="{0A4BDAF9-BE40-40CF-AD78-5E81679A26B8}" presName="arrowDiagram3" presStyleCnt="0"/>
      <dgm:spPr/>
    </dgm:pt>
    <dgm:pt modelId="{CF67769E-3367-470A-8216-208EF138A7C3}" type="pres">
      <dgm:prSet presAssocID="{578EBFD0-9B00-4C3E-9D39-3D9B5BFF59F3}" presName="bullet3a" presStyleLbl="node1" presStyleIdx="0" presStyleCnt="3"/>
      <dgm:spPr/>
    </dgm:pt>
    <dgm:pt modelId="{8E03A0CF-9B65-4DEF-A833-77289F792B8C}" type="pres">
      <dgm:prSet presAssocID="{578EBFD0-9B00-4C3E-9D39-3D9B5BFF59F3}" presName="textBox3a" presStyleLbl="revTx" presStyleIdx="0" presStyleCnt="3" custScaleX="134335" custScaleY="75087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93331D7B-4496-4118-8683-EE75123C695A}" type="pres">
      <dgm:prSet presAssocID="{06F6657D-7B32-4D17-8177-B54758315838}" presName="bullet3b" presStyleLbl="node1" presStyleIdx="1" presStyleCnt="3"/>
      <dgm:spPr/>
    </dgm:pt>
    <dgm:pt modelId="{7ADAB805-D845-4C3E-A729-49C61AAE9CBE}" type="pres">
      <dgm:prSet presAssocID="{06F6657D-7B32-4D17-8177-B54758315838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7298EFC-3DE5-4AF9-8147-7608A95FDD2F}" type="pres">
      <dgm:prSet presAssocID="{41EB7915-E562-48A8-BF01-35C7398D953A}" presName="bullet3c" presStyleLbl="node1" presStyleIdx="2" presStyleCnt="3"/>
      <dgm:spPr/>
    </dgm:pt>
    <dgm:pt modelId="{B824918B-9E9D-4E2F-A67A-6C7CCBE23AC4}" type="pres">
      <dgm:prSet presAssocID="{41EB7915-E562-48A8-BF01-35C7398D953A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F822571D-E88A-469D-890E-F41C56F737AF}" srcId="{0A4BDAF9-BE40-40CF-AD78-5E81679A26B8}" destId="{578EBFD0-9B00-4C3E-9D39-3D9B5BFF59F3}" srcOrd="0" destOrd="0" parTransId="{5DFF0BCA-1A47-4EB0-8E74-8334F27119BE}" sibTransId="{AEA0BD12-A886-4442-9F85-85580AB4FE6B}"/>
    <dgm:cxn modelId="{67F6BF16-07E5-4E5F-A565-AB1ECAE126A2}" type="presOf" srcId="{0A4BDAF9-BE40-40CF-AD78-5E81679A26B8}" destId="{FD6C2586-F016-4EE8-8A9C-4C2A3F624B35}" srcOrd="0" destOrd="0" presId="urn:microsoft.com/office/officeart/2005/8/layout/arrow2"/>
    <dgm:cxn modelId="{1479F173-3DD9-4C6D-A91D-A72A4C049B96}" srcId="{0A4BDAF9-BE40-40CF-AD78-5E81679A26B8}" destId="{06F6657D-7B32-4D17-8177-B54758315838}" srcOrd="1" destOrd="0" parTransId="{C25A7E49-61E1-49A7-8A69-9A14E42C0BB6}" sibTransId="{4366837C-14A6-44B1-8DF3-765F7A294DC9}"/>
    <dgm:cxn modelId="{DBEC5768-EE0A-4652-BB85-BA6DF87424E8}" srcId="{0A4BDAF9-BE40-40CF-AD78-5E81679A26B8}" destId="{41EB7915-E562-48A8-BF01-35C7398D953A}" srcOrd="2" destOrd="0" parTransId="{A23A4231-CA23-474D-9B16-7771994EBB1D}" sibTransId="{7A950464-CE51-4199-9497-8FFCD1BB346C}"/>
    <dgm:cxn modelId="{4FDB0744-E584-4D77-8792-21724D4BD69B}" type="presOf" srcId="{41EB7915-E562-48A8-BF01-35C7398D953A}" destId="{B824918B-9E9D-4E2F-A67A-6C7CCBE23AC4}" srcOrd="0" destOrd="0" presId="urn:microsoft.com/office/officeart/2005/8/layout/arrow2"/>
    <dgm:cxn modelId="{18107374-7A42-43D4-872F-56D49A8B5A5B}" type="presOf" srcId="{06F6657D-7B32-4D17-8177-B54758315838}" destId="{7ADAB805-D845-4C3E-A729-49C61AAE9CBE}" srcOrd="0" destOrd="0" presId="urn:microsoft.com/office/officeart/2005/8/layout/arrow2"/>
    <dgm:cxn modelId="{5BB01EBF-B2E1-4B6A-B76D-1490DB5BB577}" type="presOf" srcId="{578EBFD0-9B00-4C3E-9D39-3D9B5BFF59F3}" destId="{8E03A0CF-9B65-4DEF-A833-77289F792B8C}" srcOrd="0" destOrd="0" presId="urn:microsoft.com/office/officeart/2005/8/layout/arrow2"/>
    <dgm:cxn modelId="{1B216DF5-C73A-4F1C-8F12-56313EF5AD78}" type="presParOf" srcId="{FD6C2586-F016-4EE8-8A9C-4C2A3F624B35}" destId="{143E076B-F47E-4A38-9F51-0E4681A81A0F}" srcOrd="0" destOrd="0" presId="urn:microsoft.com/office/officeart/2005/8/layout/arrow2"/>
    <dgm:cxn modelId="{28AF5FA4-78DA-4BE2-9C3E-476C5DB8B8B4}" type="presParOf" srcId="{FD6C2586-F016-4EE8-8A9C-4C2A3F624B35}" destId="{12BA2F63-B32A-4A76-9103-E5735FF4CB24}" srcOrd="1" destOrd="0" presId="urn:microsoft.com/office/officeart/2005/8/layout/arrow2"/>
    <dgm:cxn modelId="{CEBA0E44-BA23-439A-BA32-93F406DAA13A}" type="presParOf" srcId="{12BA2F63-B32A-4A76-9103-E5735FF4CB24}" destId="{CF67769E-3367-470A-8216-208EF138A7C3}" srcOrd="0" destOrd="0" presId="urn:microsoft.com/office/officeart/2005/8/layout/arrow2"/>
    <dgm:cxn modelId="{428B380E-1B0F-445A-90D3-3773285D6C21}" type="presParOf" srcId="{12BA2F63-B32A-4A76-9103-E5735FF4CB24}" destId="{8E03A0CF-9B65-4DEF-A833-77289F792B8C}" srcOrd="1" destOrd="0" presId="urn:microsoft.com/office/officeart/2005/8/layout/arrow2"/>
    <dgm:cxn modelId="{A222AB45-B5AA-48BE-BF7F-4F5F18943C96}" type="presParOf" srcId="{12BA2F63-B32A-4A76-9103-E5735FF4CB24}" destId="{93331D7B-4496-4118-8683-EE75123C695A}" srcOrd="2" destOrd="0" presId="urn:microsoft.com/office/officeart/2005/8/layout/arrow2"/>
    <dgm:cxn modelId="{45CBDA9D-14AA-4CE3-87E4-50AB71185063}" type="presParOf" srcId="{12BA2F63-B32A-4A76-9103-E5735FF4CB24}" destId="{7ADAB805-D845-4C3E-A729-49C61AAE9CBE}" srcOrd="3" destOrd="0" presId="urn:microsoft.com/office/officeart/2005/8/layout/arrow2"/>
    <dgm:cxn modelId="{B0CD4BDB-06B9-45C1-8217-175C83D409BF}" type="presParOf" srcId="{12BA2F63-B32A-4A76-9103-E5735FF4CB24}" destId="{F7298EFC-3DE5-4AF9-8147-7608A95FDD2F}" srcOrd="4" destOrd="0" presId="urn:microsoft.com/office/officeart/2005/8/layout/arrow2"/>
    <dgm:cxn modelId="{F93C7073-F8FC-417A-9F4F-A19ED60DD23E}" type="presParOf" srcId="{12BA2F63-B32A-4A76-9103-E5735FF4CB24}" destId="{B824918B-9E9D-4E2F-A67A-6C7CCBE23AC4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4BDAF9-BE40-40CF-AD78-5E81679A26B8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578EBFD0-9B00-4C3E-9D39-3D9B5BFF59F3}">
      <dgm:prSet phldrT="[Text]"/>
      <dgm:spPr/>
      <dgm:t>
        <a:bodyPr/>
        <a:lstStyle/>
        <a:p>
          <a:r>
            <a:rPr lang="el-GR" b="1" dirty="0" smtClean="0">
              <a:latin typeface="Calibri" pitchFamily="34" charset="0"/>
              <a:cs typeface="Calibri" pitchFamily="34" charset="0"/>
            </a:rPr>
            <a:t> </a:t>
          </a:r>
          <a:r>
            <a:rPr lang="el-GR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Calibri" pitchFamily="34" charset="0"/>
              <a:cs typeface="Calibri" pitchFamily="34" charset="0"/>
            </a:rPr>
            <a:t>άτομο</a:t>
          </a:r>
          <a:endParaRPr lang="el-GR" b="1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5DFF0BCA-1A47-4EB0-8E74-8334F27119BE}" type="parTrans" cxnId="{F822571D-E88A-469D-890E-F41C56F737AF}">
      <dgm:prSet/>
      <dgm:spPr/>
      <dgm:t>
        <a:bodyPr/>
        <a:lstStyle/>
        <a:p>
          <a:endParaRPr lang="el-GR"/>
        </a:p>
      </dgm:t>
    </dgm:pt>
    <dgm:pt modelId="{AEA0BD12-A886-4442-9F85-85580AB4FE6B}" type="sibTrans" cxnId="{F822571D-E88A-469D-890E-F41C56F737AF}">
      <dgm:prSet/>
      <dgm:spPr/>
      <dgm:t>
        <a:bodyPr/>
        <a:lstStyle/>
        <a:p>
          <a:endParaRPr lang="el-GR"/>
        </a:p>
      </dgm:t>
    </dgm:pt>
    <dgm:pt modelId="{06F6657D-7B32-4D17-8177-B54758315838}">
      <dgm:prSet phldrT="[Text]"/>
      <dgm:spPr/>
      <dgm:t>
        <a:bodyPr/>
        <a:lstStyle/>
        <a:p>
          <a:r>
            <a:rPr lang="el-GR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Calibri" pitchFamily="34" charset="0"/>
              <a:cs typeface="Calibri" pitchFamily="34" charset="0"/>
            </a:rPr>
            <a:t>Μήλο</a:t>
          </a:r>
          <a:r>
            <a:rPr lang="el-GR" b="1" dirty="0" smtClean="0">
              <a:latin typeface="Calibri" pitchFamily="34" charset="0"/>
              <a:cs typeface="Calibri" pitchFamily="34" charset="0"/>
            </a:rPr>
            <a:t> </a:t>
          </a:r>
        </a:p>
      </dgm:t>
    </dgm:pt>
    <dgm:pt modelId="{C25A7E49-61E1-49A7-8A69-9A14E42C0BB6}" type="parTrans" cxnId="{1479F173-3DD9-4C6D-A91D-A72A4C049B96}">
      <dgm:prSet/>
      <dgm:spPr/>
      <dgm:t>
        <a:bodyPr/>
        <a:lstStyle/>
        <a:p>
          <a:endParaRPr lang="el-GR"/>
        </a:p>
      </dgm:t>
    </dgm:pt>
    <dgm:pt modelId="{4366837C-14A6-44B1-8DF3-765F7A294DC9}" type="sibTrans" cxnId="{1479F173-3DD9-4C6D-A91D-A72A4C049B96}">
      <dgm:prSet/>
      <dgm:spPr/>
      <dgm:t>
        <a:bodyPr/>
        <a:lstStyle/>
        <a:p>
          <a:endParaRPr lang="el-GR"/>
        </a:p>
      </dgm:t>
    </dgm:pt>
    <dgm:pt modelId="{41EB7915-E562-48A8-BF01-35C7398D953A}">
      <dgm:prSet phldrT="[Text]"/>
      <dgm:spPr/>
      <dgm:t>
        <a:bodyPr/>
        <a:lstStyle/>
        <a:p>
          <a:r>
            <a:rPr lang="el-GR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Calibri" pitchFamily="34" charset="0"/>
              <a:cs typeface="Calibri" pitchFamily="34" charset="0"/>
            </a:rPr>
            <a:t>Γή </a:t>
          </a:r>
          <a:r>
            <a:rPr lang="el-GR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 </a:t>
          </a:r>
          <a:endParaRPr lang="el-GR" b="1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gm:t>
    </dgm:pt>
    <dgm:pt modelId="{A23A4231-CA23-474D-9B16-7771994EBB1D}" type="parTrans" cxnId="{DBEC5768-EE0A-4652-BB85-BA6DF87424E8}">
      <dgm:prSet/>
      <dgm:spPr/>
      <dgm:t>
        <a:bodyPr/>
        <a:lstStyle/>
        <a:p>
          <a:endParaRPr lang="el-GR"/>
        </a:p>
      </dgm:t>
    </dgm:pt>
    <dgm:pt modelId="{7A950464-CE51-4199-9497-8FFCD1BB346C}" type="sibTrans" cxnId="{DBEC5768-EE0A-4652-BB85-BA6DF87424E8}">
      <dgm:prSet/>
      <dgm:spPr/>
      <dgm:t>
        <a:bodyPr/>
        <a:lstStyle/>
        <a:p>
          <a:endParaRPr lang="el-GR"/>
        </a:p>
      </dgm:t>
    </dgm:pt>
    <dgm:pt modelId="{FD6C2586-F016-4EE8-8A9C-4C2A3F624B35}" type="pres">
      <dgm:prSet presAssocID="{0A4BDAF9-BE40-40CF-AD78-5E81679A26B8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143E076B-F47E-4A38-9F51-0E4681A81A0F}" type="pres">
      <dgm:prSet presAssocID="{0A4BDAF9-BE40-40CF-AD78-5E81679A26B8}" presName="arrow" presStyleLbl="bgShp" presStyleIdx="0" presStyleCnt="1" custLinFactNeighborX="-45228" custLinFactNeighborY="-4762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l-GR"/>
        </a:p>
      </dgm:t>
    </dgm:pt>
    <dgm:pt modelId="{12BA2F63-B32A-4A76-9103-E5735FF4CB24}" type="pres">
      <dgm:prSet presAssocID="{0A4BDAF9-BE40-40CF-AD78-5E81679A26B8}" presName="arrowDiagram3" presStyleCnt="0"/>
      <dgm:spPr/>
    </dgm:pt>
    <dgm:pt modelId="{CF67769E-3367-470A-8216-208EF138A7C3}" type="pres">
      <dgm:prSet presAssocID="{578EBFD0-9B00-4C3E-9D39-3D9B5BFF59F3}" presName="bullet3a" presStyleLbl="node1" presStyleIdx="0" presStyleCnt="3"/>
      <dgm:spPr/>
    </dgm:pt>
    <dgm:pt modelId="{8E03A0CF-9B65-4DEF-A833-77289F792B8C}" type="pres">
      <dgm:prSet presAssocID="{578EBFD0-9B00-4C3E-9D39-3D9B5BFF59F3}" presName="textBox3a" presStyleLbl="revTx" presStyleIdx="0" presStyleCnt="3" custScaleY="76541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93331D7B-4496-4118-8683-EE75123C695A}" type="pres">
      <dgm:prSet presAssocID="{06F6657D-7B32-4D17-8177-B54758315838}" presName="bullet3b" presStyleLbl="node1" presStyleIdx="1" presStyleCnt="3"/>
      <dgm:spPr/>
    </dgm:pt>
    <dgm:pt modelId="{7ADAB805-D845-4C3E-A729-49C61AAE9CBE}" type="pres">
      <dgm:prSet presAssocID="{06F6657D-7B32-4D17-8177-B54758315838}" presName="textBox3b" presStyleLbl="revTx" presStyleIdx="1" presStyleCnt="3" custScaleY="89826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7298EFC-3DE5-4AF9-8147-7608A95FDD2F}" type="pres">
      <dgm:prSet presAssocID="{41EB7915-E562-48A8-BF01-35C7398D953A}" presName="bullet3c" presStyleLbl="node1" presStyleIdx="2" presStyleCnt="3"/>
      <dgm:spPr/>
    </dgm:pt>
    <dgm:pt modelId="{B824918B-9E9D-4E2F-A67A-6C7CCBE23AC4}" type="pres">
      <dgm:prSet presAssocID="{41EB7915-E562-48A8-BF01-35C7398D953A}" presName="textBox3c" presStyleLbl="revTx" presStyleIdx="2" presStyleCnt="3" custScaleY="86169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F822571D-E88A-469D-890E-F41C56F737AF}" srcId="{0A4BDAF9-BE40-40CF-AD78-5E81679A26B8}" destId="{578EBFD0-9B00-4C3E-9D39-3D9B5BFF59F3}" srcOrd="0" destOrd="0" parTransId="{5DFF0BCA-1A47-4EB0-8E74-8334F27119BE}" sibTransId="{AEA0BD12-A886-4442-9F85-85580AB4FE6B}"/>
    <dgm:cxn modelId="{55B16C76-3C20-4C28-94F4-73C299E93DAE}" type="presOf" srcId="{0A4BDAF9-BE40-40CF-AD78-5E81679A26B8}" destId="{FD6C2586-F016-4EE8-8A9C-4C2A3F624B35}" srcOrd="0" destOrd="0" presId="urn:microsoft.com/office/officeart/2005/8/layout/arrow2"/>
    <dgm:cxn modelId="{1479F173-3DD9-4C6D-A91D-A72A4C049B96}" srcId="{0A4BDAF9-BE40-40CF-AD78-5E81679A26B8}" destId="{06F6657D-7B32-4D17-8177-B54758315838}" srcOrd="1" destOrd="0" parTransId="{C25A7E49-61E1-49A7-8A69-9A14E42C0BB6}" sibTransId="{4366837C-14A6-44B1-8DF3-765F7A294DC9}"/>
    <dgm:cxn modelId="{DBEC5768-EE0A-4652-BB85-BA6DF87424E8}" srcId="{0A4BDAF9-BE40-40CF-AD78-5E81679A26B8}" destId="{41EB7915-E562-48A8-BF01-35C7398D953A}" srcOrd="2" destOrd="0" parTransId="{A23A4231-CA23-474D-9B16-7771994EBB1D}" sibTransId="{7A950464-CE51-4199-9497-8FFCD1BB346C}"/>
    <dgm:cxn modelId="{EB46CF8B-1295-42E1-86B1-2BAD10B04DA2}" type="presOf" srcId="{06F6657D-7B32-4D17-8177-B54758315838}" destId="{7ADAB805-D845-4C3E-A729-49C61AAE9CBE}" srcOrd="0" destOrd="0" presId="urn:microsoft.com/office/officeart/2005/8/layout/arrow2"/>
    <dgm:cxn modelId="{CB35D803-7B07-43DD-A86B-86086AA974AB}" type="presOf" srcId="{41EB7915-E562-48A8-BF01-35C7398D953A}" destId="{B824918B-9E9D-4E2F-A67A-6C7CCBE23AC4}" srcOrd="0" destOrd="0" presId="urn:microsoft.com/office/officeart/2005/8/layout/arrow2"/>
    <dgm:cxn modelId="{4DF93056-FDF6-486E-B933-B6ECBE7E7EE3}" type="presOf" srcId="{578EBFD0-9B00-4C3E-9D39-3D9B5BFF59F3}" destId="{8E03A0CF-9B65-4DEF-A833-77289F792B8C}" srcOrd="0" destOrd="0" presId="urn:microsoft.com/office/officeart/2005/8/layout/arrow2"/>
    <dgm:cxn modelId="{D5550A28-083D-4CE3-B14A-CBB81761E282}" type="presParOf" srcId="{FD6C2586-F016-4EE8-8A9C-4C2A3F624B35}" destId="{143E076B-F47E-4A38-9F51-0E4681A81A0F}" srcOrd="0" destOrd="0" presId="urn:microsoft.com/office/officeart/2005/8/layout/arrow2"/>
    <dgm:cxn modelId="{9623D386-30AE-42B8-BC79-831049882B2D}" type="presParOf" srcId="{FD6C2586-F016-4EE8-8A9C-4C2A3F624B35}" destId="{12BA2F63-B32A-4A76-9103-E5735FF4CB24}" srcOrd="1" destOrd="0" presId="urn:microsoft.com/office/officeart/2005/8/layout/arrow2"/>
    <dgm:cxn modelId="{7B0F5BF9-CF36-46BB-9DF9-65337B5EAF4B}" type="presParOf" srcId="{12BA2F63-B32A-4A76-9103-E5735FF4CB24}" destId="{CF67769E-3367-470A-8216-208EF138A7C3}" srcOrd="0" destOrd="0" presId="urn:microsoft.com/office/officeart/2005/8/layout/arrow2"/>
    <dgm:cxn modelId="{370B4935-8191-4535-898C-C15C547EC8AE}" type="presParOf" srcId="{12BA2F63-B32A-4A76-9103-E5735FF4CB24}" destId="{8E03A0CF-9B65-4DEF-A833-77289F792B8C}" srcOrd="1" destOrd="0" presId="urn:microsoft.com/office/officeart/2005/8/layout/arrow2"/>
    <dgm:cxn modelId="{20E79EC0-1BD0-4DCC-9F0F-428DF628C3F3}" type="presParOf" srcId="{12BA2F63-B32A-4A76-9103-E5735FF4CB24}" destId="{93331D7B-4496-4118-8683-EE75123C695A}" srcOrd="2" destOrd="0" presId="urn:microsoft.com/office/officeart/2005/8/layout/arrow2"/>
    <dgm:cxn modelId="{F908FA14-61C9-4AC5-9423-F530C6B5E6CD}" type="presParOf" srcId="{12BA2F63-B32A-4A76-9103-E5735FF4CB24}" destId="{7ADAB805-D845-4C3E-A729-49C61AAE9CBE}" srcOrd="3" destOrd="0" presId="urn:microsoft.com/office/officeart/2005/8/layout/arrow2"/>
    <dgm:cxn modelId="{9B6D4CF4-71E8-4E13-AD35-D66B6A99F08A}" type="presParOf" srcId="{12BA2F63-B32A-4A76-9103-E5735FF4CB24}" destId="{F7298EFC-3DE5-4AF9-8147-7608A95FDD2F}" srcOrd="4" destOrd="0" presId="urn:microsoft.com/office/officeart/2005/8/layout/arrow2"/>
    <dgm:cxn modelId="{CF5B7002-8EF6-4587-A67F-B3773432F867}" type="presParOf" srcId="{12BA2F63-B32A-4A76-9103-E5735FF4CB24}" destId="{B824918B-9E9D-4E2F-A67A-6C7CCBE23AC4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A78D202-7C03-4308-BB34-689756558F87}">
      <dsp:nvSpPr>
        <dsp:cNvPr id="0" name=""/>
        <dsp:cNvSpPr/>
      </dsp:nvSpPr>
      <dsp:spPr>
        <a:xfrm>
          <a:off x="-80533" y="0"/>
          <a:ext cx="4310485" cy="2520280"/>
        </a:xfrm>
        <a:prstGeom prst="swooshArrow">
          <a:avLst>
            <a:gd name="adj1" fmla="val 25000"/>
            <a:gd name="adj2" fmla="val 25000"/>
          </a:avLst>
        </a:prstGeom>
        <a:gradFill rotWithShape="1">
          <a:gsLst>
            <a:gs pos="20000">
              <a:schemeClr val="accent6">
                <a:tint val="9000"/>
              </a:schemeClr>
            </a:gs>
            <a:gs pos="100000">
              <a:schemeClr val="accent6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6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5B304492-75DA-4173-BC66-1AEEF7CA15F0}">
      <dsp:nvSpPr>
        <dsp:cNvPr id="0" name=""/>
        <dsp:cNvSpPr/>
      </dsp:nvSpPr>
      <dsp:spPr>
        <a:xfrm flipH="1" flipV="1">
          <a:off x="648072" y="1584176"/>
          <a:ext cx="141132" cy="1411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5CA4CF-6BC6-4BFD-A719-CBCFDE379E97}">
      <dsp:nvSpPr>
        <dsp:cNvPr id="0" name=""/>
        <dsp:cNvSpPr/>
      </dsp:nvSpPr>
      <dsp:spPr>
        <a:xfrm>
          <a:off x="504056" y="2016228"/>
          <a:ext cx="2595889" cy="1839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4785" tIns="0" rIns="0" bIns="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000" b="1" i="0" u="none" strike="noStrike" kern="1200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 </a:t>
          </a:r>
          <a:r>
            <a:rPr kumimoji="0" lang="en-US" sz="2000" b="1" i="0" u="none" strike="noStrike" kern="1200" cap="none" normalizeH="0" baseline="0" dirty="0" err="1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Da</a:t>
          </a:r>
          <a:r>
            <a:rPr kumimoji="0" lang="en-US" sz="2000" b="1" i="0" u="none" strike="noStrike" kern="1200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= 1u</a:t>
          </a:r>
          <a:r>
            <a:rPr kumimoji="0" lang="el-GR" sz="2000" b="1" i="0" u="none" strike="noStrike" kern="1200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= </a:t>
          </a:r>
          <a:r>
            <a:rPr kumimoji="0" lang="el-GR" sz="2000" b="1" i="0" u="none" strike="noStrike" kern="1200" cap="none" normalizeH="0" baseline="3000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</a:t>
          </a:r>
          <a:r>
            <a:rPr kumimoji="0" lang="el-GR" sz="2000" b="1" i="0" u="none" strike="noStrike" kern="1200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/</a:t>
          </a:r>
          <a:r>
            <a:rPr kumimoji="0" lang="el-GR" sz="2000" b="1" i="0" u="none" strike="noStrike" kern="1200" cap="none" normalizeH="0" baseline="-2500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12</a:t>
          </a:r>
          <a:r>
            <a:rPr kumimoji="0" lang="en-US" sz="2000" b="1" i="0" u="none" strike="noStrike" kern="1200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m</a:t>
          </a:r>
          <a:r>
            <a:rPr kumimoji="0" lang="el-GR" sz="2000" b="1" i="0" u="none" strike="noStrike" kern="1200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</a:t>
          </a:r>
          <a:r>
            <a:rPr kumimoji="0" lang="en-US" sz="2000" b="1" i="0" u="none" strike="noStrike" kern="1200" cap="none" normalizeH="0" baseline="3000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12</a:t>
          </a:r>
          <a:r>
            <a:rPr kumimoji="0" lang="en-US" sz="2000" b="1" i="0" u="none" strike="noStrike" kern="1200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C </a:t>
          </a:r>
          <a:r>
            <a:rPr kumimoji="0" lang="en-US" sz="2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=1.660 .. x 10</a:t>
          </a:r>
          <a:r>
            <a:rPr kumimoji="0" lang="en-US" sz="2000" b="1" i="0" u="none" strike="noStrike" kern="1200" cap="none" normalizeH="0" baseline="3000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-27</a:t>
          </a:r>
          <a:r>
            <a:rPr kumimoji="0" lang="en-US" sz="2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kg</a:t>
          </a:r>
          <a:r>
            <a:rPr kumimoji="0" lang="el-GR" sz="2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         </a:t>
          </a:r>
          <a:endParaRPr lang="el-GR" sz="2000" kern="1200" dirty="0">
            <a:latin typeface="Calibri" pitchFamily="34" charset="0"/>
            <a:cs typeface="Calibri" pitchFamily="34" charset="0"/>
          </a:endParaRPr>
        </a:p>
      </dsp:txBody>
      <dsp:txXfrm>
        <a:off x="504056" y="2016228"/>
        <a:ext cx="2595889" cy="183980"/>
      </dsp:txXfrm>
    </dsp:sp>
    <dsp:sp modelId="{50C295E7-EEFD-456C-9026-2E846453579B}">
      <dsp:nvSpPr>
        <dsp:cNvPr id="0" name=""/>
        <dsp:cNvSpPr/>
      </dsp:nvSpPr>
      <dsp:spPr>
        <a:xfrm>
          <a:off x="2664297" y="648072"/>
          <a:ext cx="241946" cy="2419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D323DE-59F1-41F2-A49E-40FFC84A51F0}">
      <dsp:nvSpPr>
        <dsp:cNvPr id="0" name=""/>
        <dsp:cNvSpPr/>
      </dsp:nvSpPr>
      <dsp:spPr>
        <a:xfrm>
          <a:off x="1333368" y="936101"/>
          <a:ext cx="3252682" cy="64342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203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l-GR" sz="2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 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l-GR" sz="2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 </a:t>
          </a:r>
          <a:r>
            <a:rPr kumimoji="0" lang="en-US" sz="2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Mu=0.001kg/mol=</a:t>
          </a:r>
          <a:r>
            <a:rPr kumimoji="0" lang="en-US" sz="2000" b="1" i="0" u="none" strike="noStrike" kern="1200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1g</a:t>
          </a:r>
          <a:r>
            <a:rPr kumimoji="0" lang="en-US" sz="2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/mol</a:t>
          </a:r>
          <a:endParaRPr kumimoji="0" lang="el-GR" sz="20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Times New Roman" pitchFamily="18" charset="0"/>
            <a:cs typeface="Calibri" pitchFamily="34" charset="0"/>
          </a:endParaRPr>
        </a:p>
      </dsp:txBody>
      <dsp:txXfrm>
        <a:off x="1333368" y="936101"/>
        <a:ext cx="3252682" cy="64342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A78D202-7C03-4308-BB34-689756558F87}">
      <dsp:nvSpPr>
        <dsp:cNvPr id="0" name=""/>
        <dsp:cNvSpPr/>
      </dsp:nvSpPr>
      <dsp:spPr>
        <a:xfrm>
          <a:off x="72018" y="0"/>
          <a:ext cx="4104435" cy="2376264"/>
        </a:xfrm>
        <a:prstGeom prst="swooshArrow">
          <a:avLst>
            <a:gd name="adj1" fmla="val 25000"/>
            <a:gd name="adj2" fmla="val 25000"/>
          </a:avLst>
        </a:prstGeom>
        <a:gradFill rotWithShape="1">
          <a:gsLst>
            <a:gs pos="20000">
              <a:schemeClr val="accent3">
                <a:tint val="9000"/>
              </a:schemeClr>
            </a:gs>
            <a:gs pos="100000">
              <a:schemeClr val="accent3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9525" cap="flat" cmpd="sng" algn="ctr">
          <a:solidFill>
            <a:schemeClr val="accent3">
              <a:shade val="48000"/>
              <a:satMod val="11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5B304492-75DA-4173-BC66-1AEEF7CA15F0}">
      <dsp:nvSpPr>
        <dsp:cNvPr id="0" name=""/>
        <dsp:cNvSpPr/>
      </dsp:nvSpPr>
      <dsp:spPr>
        <a:xfrm>
          <a:off x="936104" y="1357865"/>
          <a:ext cx="133070" cy="13307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D5CA4CF-6BC6-4BFD-A719-CBCFDE379E97}">
      <dsp:nvSpPr>
        <dsp:cNvPr id="0" name=""/>
        <dsp:cNvSpPr/>
      </dsp:nvSpPr>
      <dsp:spPr>
        <a:xfrm>
          <a:off x="956557" y="1578793"/>
          <a:ext cx="1670003" cy="5802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0511" tIns="0" rIns="0" bIns="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000" b="1" i="0" u="none" strike="noStrike" kern="1200" cap="none" normalizeH="0" baseline="0" dirty="0" smtClean="0">
              <a:ln/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</a:t>
          </a:r>
          <a:r>
            <a:rPr kumimoji="0" lang="el-GR" sz="2000" b="1" i="0" u="none" strike="noStrike" kern="1200" cap="none" normalizeH="0" baseline="0" dirty="0" smtClean="0">
              <a:ln/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μόριο</a:t>
          </a:r>
          <a:endParaRPr kumimoji="0" lang="en-US" sz="2000" b="1" i="0" u="none" strike="noStrike" kern="1200" cap="none" normalizeH="0" baseline="0" dirty="0" smtClean="0">
            <a:ln/>
            <a:solidFill>
              <a:srgbClr val="C00000"/>
            </a:solidFill>
            <a:effectLst/>
            <a:latin typeface="Calibri" pitchFamily="34" charset="0"/>
            <a:ea typeface="Times New Roman" pitchFamily="18" charset="0"/>
            <a:cs typeface="Calibri" pitchFamily="34" charset="0"/>
          </a:endParaRP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000" b="1" i="0" u="none" strike="noStrike" kern="1200" cap="none" normalizeH="0" baseline="0" dirty="0" smtClean="0">
              <a:ln/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m(X)= Ar (u)</a:t>
          </a:r>
          <a:endParaRPr kumimoji="0" lang="el-GR" sz="2000" b="1" i="0" u="none" strike="noStrike" kern="1200" cap="none" normalizeH="0" baseline="0" dirty="0" smtClean="0">
            <a:ln/>
            <a:effectLst/>
            <a:latin typeface="Calibri" pitchFamily="34" charset="0"/>
            <a:ea typeface="Times New Roman" pitchFamily="18" charset="0"/>
            <a:cs typeface="Calibri" pitchFamily="34" charset="0"/>
          </a:endParaRP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l-GR" sz="18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π.χ.  </a:t>
          </a:r>
          <a:r>
            <a:rPr kumimoji="0" lang="en-US" sz="1800" b="1" i="0" u="none" strike="noStrike" kern="1200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m</a:t>
          </a:r>
          <a:r>
            <a:rPr kumimoji="0" lang="el-GR" sz="1800" b="1" i="0" u="none" strike="noStrike" kern="1200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</a:t>
          </a:r>
          <a:r>
            <a:rPr kumimoji="0" lang="en-US" sz="1800" b="1" i="0" u="none" strike="noStrike" kern="1200" cap="none" normalizeH="0" baseline="3000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12</a:t>
          </a:r>
          <a:r>
            <a:rPr kumimoji="0" lang="en-US" sz="1800" b="1" i="0" u="none" strike="noStrike" kern="1200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C </a:t>
          </a:r>
          <a:r>
            <a:rPr kumimoji="0" lang="el-GR" sz="18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   </a:t>
          </a:r>
          <a:endParaRPr lang="el-GR" sz="1800" kern="1200" dirty="0">
            <a:solidFill>
              <a:srgbClr val="002060"/>
            </a:solidFill>
            <a:latin typeface="Calibri" pitchFamily="34" charset="0"/>
            <a:cs typeface="Calibri" pitchFamily="34" charset="0"/>
          </a:endParaRPr>
        </a:p>
      </dsp:txBody>
      <dsp:txXfrm>
        <a:off x="956557" y="1578793"/>
        <a:ext cx="1670003" cy="580276"/>
      </dsp:txXfrm>
    </dsp:sp>
    <dsp:sp modelId="{50C295E7-EEFD-456C-9026-2E846453579B}">
      <dsp:nvSpPr>
        <dsp:cNvPr id="0" name=""/>
        <dsp:cNvSpPr/>
      </dsp:nvSpPr>
      <dsp:spPr>
        <a:xfrm>
          <a:off x="2736305" y="576064"/>
          <a:ext cx="228121" cy="2281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0FD323DE-59F1-41F2-A49E-40FFC84A51F0}">
      <dsp:nvSpPr>
        <dsp:cNvPr id="0" name=""/>
        <dsp:cNvSpPr/>
      </dsp:nvSpPr>
      <dsp:spPr>
        <a:xfrm>
          <a:off x="2520274" y="1080127"/>
          <a:ext cx="1710866" cy="102994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877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l-GR" sz="2000" b="1" i="0" u="none" strike="noStrike" kern="1200" cap="none" normalizeH="0" baseline="0" dirty="0" smtClean="0">
              <a:ln/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1 </a:t>
          </a:r>
          <a:r>
            <a:rPr kumimoji="0" lang="en-US" sz="2000" b="1" i="0" u="none" strike="noStrike" kern="1200" cap="none" normalizeH="0" baseline="0" dirty="0" smtClean="0">
              <a:ln/>
              <a:solidFill>
                <a:srgbClr val="C0000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mole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en-US" sz="2000" b="1" i="0" u="none" strike="noStrike" kern="1200" cap="none" normalizeH="0" baseline="0" dirty="0" smtClean="0">
              <a:ln/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M(X)= Ar(g</a:t>
          </a:r>
          <a:r>
            <a:rPr kumimoji="0" lang="en-US" sz="1800" b="1" i="0" u="none" strike="noStrike" kern="1200" cap="none" normalizeH="0" baseline="0" dirty="0" smtClean="0">
              <a:ln/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)</a:t>
          </a:r>
          <a:r>
            <a:rPr kumimoji="0" lang="el-GR" sz="1800" b="1" i="0" u="none" strike="noStrike" kern="1200" cap="none" normalizeH="0" baseline="0" dirty="0" smtClean="0">
              <a:ln/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  </a:t>
          </a:r>
          <a:r>
            <a:rPr kumimoji="0" lang="el-GR" sz="18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π.χ.</a:t>
          </a:r>
          <a:r>
            <a:rPr kumimoji="0" lang="en-US" sz="18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 </a:t>
          </a:r>
          <a:r>
            <a:rPr kumimoji="0" lang="el-GR" sz="1800" b="1" i="0" u="none" strike="noStrike" kern="1200" cap="none" normalizeH="0" baseline="0" dirty="0" smtClean="0">
              <a:ln/>
              <a:solidFill>
                <a:srgbClr val="002060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rPr>
            <a:t>Μ</a:t>
          </a:r>
          <a:r>
            <a:rPr lang="el-GR" sz="1800" b="1" i="0" kern="1200" baseline="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 </a:t>
          </a:r>
          <a:r>
            <a:rPr lang="en-US" sz="1800" b="1" i="0" kern="1200" baseline="3000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12</a:t>
          </a:r>
          <a:r>
            <a:rPr lang="en-US" sz="1800" b="1" i="0" kern="1200" baseline="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C</a:t>
          </a:r>
          <a:r>
            <a:rPr lang="el-GR" sz="1800" b="1" i="0" kern="1200" baseline="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=12</a:t>
          </a:r>
          <a:r>
            <a:rPr lang="en-US" sz="1800" b="1" i="0" kern="1200" baseline="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g</a:t>
          </a:r>
          <a:endParaRPr lang="el-GR" sz="1800" b="1" i="0" kern="1200" baseline="0" dirty="0" smtClean="0">
            <a:solidFill>
              <a:srgbClr val="002060"/>
            </a:solidFill>
            <a:latin typeface="Calibri" pitchFamily="34" charset="0"/>
            <a:cs typeface="Calibri" pitchFamily="34" charset="0"/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0" kern="1200" baseline="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 </a:t>
          </a:r>
          <a:r>
            <a:rPr lang="en-US" sz="1800" b="1" i="0" kern="1200" baseline="0" dirty="0" err="1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Vm</a:t>
          </a:r>
          <a:r>
            <a:rPr lang="en-US" sz="1800" b="1" i="0" kern="1200" baseline="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rPr>
            <a:t>=;;</a:t>
          </a:r>
          <a:endParaRPr kumimoji="0" lang="el-GR" sz="1800" b="1" i="0" u="none" strike="noStrike" kern="1200" cap="none" normalizeH="0" baseline="0" dirty="0" smtClean="0">
            <a:ln/>
            <a:solidFill>
              <a:srgbClr val="002060"/>
            </a:solidFill>
            <a:effectLst/>
            <a:latin typeface="Calibri" pitchFamily="34" charset="0"/>
            <a:ea typeface="Times New Roman" pitchFamily="18" charset="0"/>
            <a:cs typeface="Calibri" pitchFamily="34" charset="0"/>
          </a:endParaRPr>
        </a:p>
      </dsp:txBody>
      <dsp:txXfrm>
        <a:off x="2520274" y="1080127"/>
        <a:ext cx="1710866" cy="102994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3E076B-F47E-4A38-9F51-0E4681A81A0F}">
      <dsp:nvSpPr>
        <dsp:cNvPr id="0" name=""/>
        <dsp:cNvSpPr/>
      </dsp:nvSpPr>
      <dsp:spPr>
        <a:xfrm>
          <a:off x="0" y="99866"/>
          <a:ext cx="3600400" cy="2250249"/>
        </a:xfrm>
        <a:prstGeom prst="swooshArrow">
          <a:avLst>
            <a:gd name="adj1" fmla="val 25000"/>
            <a:gd name="adj2" fmla="val 25000"/>
          </a:avLst>
        </a:prstGeom>
        <a:gradFill rotWithShape="1">
          <a:gsLst>
            <a:gs pos="0">
              <a:schemeClr val="accent2">
                <a:shade val="60000"/>
              </a:schemeClr>
            </a:gs>
            <a:gs pos="33000">
              <a:schemeClr val="accent2">
                <a:tint val="86500"/>
              </a:schemeClr>
            </a:gs>
            <a:gs pos="46750">
              <a:schemeClr val="accent2">
                <a:tint val="71000"/>
                <a:satMod val="112000"/>
              </a:schemeClr>
            </a:gs>
            <a:gs pos="53000">
              <a:schemeClr val="accent2">
                <a:tint val="71000"/>
                <a:satMod val="112000"/>
              </a:schemeClr>
            </a:gs>
            <a:gs pos="68000">
              <a:schemeClr val="accent2">
                <a:tint val="86000"/>
              </a:schemeClr>
            </a:gs>
            <a:gs pos="100000">
              <a:schemeClr val="accent2"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</dsp:sp>
    <dsp:sp modelId="{CF67769E-3367-470A-8216-208EF138A7C3}">
      <dsp:nvSpPr>
        <dsp:cNvPr id="0" name=""/>
        <dsp:cNvSpPr/>
      </dsp:nvSpPr>
      <dsp:spPr>
        <a:xfrm>
          <a:off x="457250" y="1760145"/>
          <a:ext cx="93610" cy="936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03A0CF-9B65-4DEF-A833-77289F792B8C}">
      <dsp:nvSpPr>
        <dsp:cNvPr id="0" name=""/>
        <dsp:cNvSpPr/>
      </dsp:nvSpPr>
      <dsp:spPr>
        <a:xfrm>
          <a:off x="360039" y="1887958"/>
          <a:ext cx="1126927" cy="4883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602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200" b="1" kern="1200" dirty="0" smtClean="0">
              <a:latin typeface="Calibri" pitchFamily="34" charset="0"/>
              <a:cs typeface="Calibri" pitchFamily="34" charset="0"/>
            </a:rPr>
            <a:t> </a:t>
          </a:r>
          <a:r>
            <a:rPr lang="el-GR" sz="2200" b="1" kern="1200" dirty="0" smtClean="0">
              <a:solidFill>
                <a:srgbClr val="7B3973"/>
              </a:solidFill>
              <a:latin typeface="Calibri" pitchFamily="34" charset="0"/>
              <a:cs typeface="Calibri" pitchFamily="34" charset="0"/>
            </a:rPr>
            <a:t>άτομο</a:t>
          </a:r>
          <a:endParaRPr lang="el-GR" sz="2200" kern="1200" dirty="0">
            <a:solidFill>
              <a:srgbClr val="7B3973"/>
            </a:solidFill>
          </a:endParaRPr>
        </a:p>
      </dsp:txBody>
      <dsp:txXfrm>
        <a:off x="360039" y="1887958"/>
        <a:ext cx="1126927" cy="488307"/>
      </dsp:txXfrm>
    </dsp:sp>
    <dsp:sp modelId="{93331D7B-4496-4118-8683-EE75123C695A}">
      <dsp:nvSpPr>
        <dsp:cNvPr id="0" name=""/>
        <dsp:cNvSpPr/>
      </dsp:nvSpPr>
      <dsp:spPr>
        <a:xfrm>
          <a:off x="1283542" y="1148527"/>
          <a:ext cx="169218" cy="16921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DAB805-D845-4C3E-A729-49C61AAE9CBE}">
      <dsp:nvSpPr>
        <dsp:cNvPr id="0" name=""/>
        <dsp:cNvSpPr/>
      </dsp:nvSpPr>
      <dsp:spPr>
        <a:xfrm>
          <a:off x="1368152" y="1233136"/>
          <a:ext cx="864096" cy="12241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9666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200" b="1" kern="1200" dirty="0" smtClean="0">
              <a:solidFill>
                <a:srgbClr val="531FB1"/>
              </a:solidFill>
              <a:latin typeface="Calibri" pitchFamily="34" charset="0"/>
              <a:cs typeface="Calibri" pitchFamily="34" charset="0"/>
            </a:rPr>
            <a:t>εμείς</a:t>
          </a:r>
        </a:p>
      </dsp:txBody>
      <dsp:txXfrm>
        <a:off x="1368152" y="1233136"/>
        <a:ext cx="864096" cy="1224136"/>
      </dsp:txXfrm>
    </dsp:sp>
    <dsp:sp modelId="{F7298EFC-3DE5-4AF9-8147-7608A95FDD2F}">
      <dsp:nvSpPr>
        <dsp:cNvPr id="0" name=""/>
        <dsp:cNvSpPr/>
      </dsp:nvSpPr>
      <dsp:spPr>
        <a:xfrm>
          <a:off x="2277253" y="776336"/>
          <a:ext cx="234026" cy="23402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24918B-9E9D-4E2F-A67A-6C7CCBE23AC4}">
      <dsp:nvSpPr>
        <dsp:cNvPr id="0" name=""/>
        <dsp:cNvSpPr/>
      </dsp:nvSpPr>
      <dsp:spPr>
        <a:xfrm>
          <a:off x="2394266" y="893349"/>
          <a:ext cx="864096" cy="15639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4006" tIns="0" rIns="0" bIns="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200" b="1" kern="1200" dirty="0" smtClean="0">
              <a:solidFill>
                <a:srgbClr val="9A0000"/>
              </a:solidFill>
              <a:latin typeface="Calibri" pitchFamily="34" charset="0"/>
              <a:cs typeface="Calibri" pitchFamily="34" charset="0"/>
            </a:rPr>
            <a:t>άστρο </a:t>
          </a:r>
        </a:p>
      </dsp:txBody>
      <dsp:txXfrm>
        <a:off x="2394266" y="893349"/>
        <a:ext cx="864096" cy="1563923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3E076B-F47E-4A38-9F51-0E4681A81A0F}">
      <dsp:nvSpPr>
        <dsp:cNvPr id="0" name=""/>
        <dsp:cNvSpPr/>
      </dsp:nvSpPr>
      <dsp:spPr>
        <a:xfrm>
          <a:off x="0" y="0"/>
          <a:ext cx="3528392" cy="2205245"/>
        </a:xfrm>
        <a:prstGeom prst="swooshArrow">
          <a:avLst>
            <a:gd name="adj1" fmla="val 25000"/>
            <a:gd name="adj2" fmla="val 25000"/>
          </a:avLst>
        </a:prstGeom>
        <a:gradFill rotWithShape="1">
          <a:gsLst>
            <a:gs pos="0">
              <a:schemeClr val="accent4">
                <a:shade val="60000"/>
              </a:schemeClr>
            </a:gs>
            <a:gs pos="33000">
              <a:schemeClr val="accent4">
                <a:tint val="86500"/>
              </a:schemeClr>
            </a:gs>
            <a:gs pos="46750">
              <a:schemeClr val="accent4">
                <a:tint val="71000"/>
                <a:satMod val="112000"/>
              </a:schemeClr>
            </a:gs>
            <a:gs pos="53000">
              <a:schemeClr val="accent4">
                <a:tint val="71000"/>
                <a:satMod val="112000"/>
              </a:schemeClr>
            </a:gs>
            <a:gs pos="68000">
              <a:schemeClr val="accent4">
                <a:tint val="86000"/>
              </a:schemeClr>
            </a:gs>
            <a:gs pos="100000">
              <a:schemeClr val="accent4"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</dsp:sp>
    <dsp:sp modelId="{CF67769E-3367-470A-8216-208EF138A7C3}">
      <dsp:nvSpPr>
        <dsp:cNvPr id="0" name=""/>
        <dsp:cNvSpPr/>
      </dsp:nvSpPr>
      <dsp:spPr>
        <a:xfrm>
          <a:off x="448105" y="1607569"/>
          <a:ext cx="91738" cy="9173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03A0CF-9B65-4DEF-A833-77289F792B8C}">
      <dsp:nvSpPr>
        <dsp:cNvPr id="0" name=""/>
        <dsp:cNvSpPr/>
      </dsp:nvSpPr>
      <dsp:spPr>
        <a:xfrm>
          <a:off x="493974" y="1728192"/>
          <a:ext cx="822115" cy="487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8610" tIns="0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100" b="1" kern="1200" dirty="0" smtClean="0">
              <a:latin typeface="Calibri" pitchFamily="34" charset="0"/>
              <a:cs typeface="Calibri" pitchFamily="34" charset="0"/>
            </a:rPr>
            <a:t> </a:t>
          </a:r>
          <a:r>
            <a:rPr lang="el-GR" sz="21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Calibri" pitchFamily="34" charset="0"/>
              <a:cs typeface="Calibri" pitchFamily="34" charset="0"/>
            </a:rPr>
            <a:t>άτομο</a:t>
          </a:r>
          <a:endParaRPr lang="el-GR" sz="2100" b="1" kern="1200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sp:txBody>
      <dsp:txXfrm>
        <a:off x="493974" y="1728192"/>
        <a:ext cx="822115" cy="487807"/>
      </dsp:txXfrm>
    </dsp:sp>
    <dsp:sp modelId="{93331D7B-4496-4118-8683-EE75123C695A}">
      <dsp:nvSpPr>
        <dsp:cNvPr id="0" name=""/>
        <dsp:cNvSpPr/>
      </dsp:nvSpPr>
      <dsp:spPr>
        <a:xfrm>
          <a:off x="1257871" y="1008184"/>
          <a:ext cx="165834" cy="1658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DAB805-D845-4C3E-A729-49C61AAE9CBE}">
      <dsp:nvSpPr>
        <dsp:cNvPr id="0" name=""/>
        <dsp:cNvSpPr/>
      </dsp:nvSpPr>
      <dsp:spPr>
        <a:xfrm>
          <a:off x="1340788" y="1152127"/>
          <a:ext cx="846814" cy="1077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872" tIns="0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1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Calibri" pitchFamily="34" charset="0"/>
              <a:cs typeface="Calibri" pitchFamily="34" charset="0"/>
            </a:rPr>
            <a:t>Μήλο</a:t>
          </a:r>
          <a:r>
            <a:rPr lang="el-GR" sz="2100" b="1" kern="1200" dirty="0" smtClean="0">
              <a:latin typeface="Calibri" pitchFamily="34" charset="0"/>
              <a:cs typeface="Calibri" pitchFamily="34" charset="0"/>
            </a:rPr>
            <a:t> </a:t>
          </a:r>
        </a:p>
      </dsp:txBody>
      <dsp:txXfrm>
        <a:off x="1340788" y="1152127"/>
        <a:ext cx="846814" cy="1077600"/>
      </dsp:txXfrm>
    </dsp:sp>
    <dsp:sp modelId="{F7298EFC-3DE5-4AF9-8147-7608A95FDD2F}">
      <dsp:nvSpPr>
        <dsp:cNvPr id="0" name=""/>
        <dsp:cNvSpPr/>
      </dsp:nvSpPr>
      <dsp:spPr>
        <a:xfrm>
          <a:off x="2231707" y="643436"/>
          <a:ext cx="229345" cy="22934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24918B-9E9D-4E2F-A67A-6C7CCBE23AC4}">
      <dsp:nvSpPr>
        <dsp:cNvPr id="0" name=""/>
        <dsp:cNvSpPr/>
      </dsp:nvSpPr>
      <dsp:spPr>
        <a:xfrm>
          <a:off x="2346380" y="864099"/>
          <a:ext cx="846814" cy="132066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525" tIns="0" rIns="0" bIns="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1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Calibri" pitchFamily="34" charset="0"/>
              <a:cs typeface="Calibri" pitchFamily="34" charset="0"/>
            </a:rPr>
            <a:t>Γή </a:t>
          </a:r>
          <a:r>
            <a:rPr lang="el-GR" sz="2100" b="1" kern="120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rPr>
            <a:t> </a:t>
          </a:r>
          <a:endParaRPr lang="el-GR" sz="2100" b="1" kern="1200" cap="none" spc="0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  <a:effectLst/>
          </a:endParaRPr>
        </a:p>
      </dsp:txBody>
      <dsp:txXfrm>
        <a:off x="2346380" y="864099"/>
        <a:ext cx="846814" cy="13206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F337D8-5BF4-4C5F-A6CD-DEB652D1A215}" type="datetimeFigureOut">
              <a:rPr lang="el-GR" smtClean="0"/>
              <a:pPr/>
              <a:t>9/1/2012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FBB109-5680-46C0-A7FD-3661DC059EE2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FBB109-5680-46C0-A7FD-3661DC059EE2}" type="slidenum">
              <a:rPr lang="el-GR" smtClean="0"/>
              <a:pPr/>
              <a:t>7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4F092F-C037-4FE4-BC62-AAD6EBE60E27}" type="datetime1">
              <a:rPr lang="el-GR" smtClean="0"/>
              <a:pPr/>
              <a:t>9/1/2012</a:t>
            </a:fld>
            <a:endParaRPr lang="el-G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B3D43-CD0B-4264-9A05-1CFABF45BDC5}" type="datetime1">
              <a:rPr lang="el-GR" smtClean="0"/>
              <a:pPr/>
              <a:t>9/1/2012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0A884-0602-4DA7-977F-E7778D23C976}" type="datetime1">
              <a:rPr lang="el-GR" smtClean="0"/>
              <a:pPr/>
              <a:t>9/1/2012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39F03-E9C5-42F3-83D8-E3068F0EF436}" type="datetime1">
              <a:rPr lang="el-GR" smtClean="0"/>
              <a:pPr/>
              <a:t>9/1/2012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8569AA-62A2-40E7-936B-97BC388EA1E8}" type="datetime1">
              <a:rPr lang="el-GR" smtClean="0"/>
              <a:pPr/>
              <a:t>9/1/2012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96A04-DD20-45DF-895B-DFD7E7900F6A}" type="datetime1">
              <a:rPr lang="el-GR" smtClean="0"/>
              <a:pPr/>
              <a:t>9/1/2012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7F1A1-496A-4BD7-B630-287F849CA1D6}" type="datetime1">
              <a:rPr lang="el-GR" smtClean="0"/>
              <a:pPr/>
              <a:t>9/1/2012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7E74A-A745-4286-90E8-8314DF72D445}" type="datetime1">
              <a:rPr lang="el-GR" smtClean="0"/>
              <a:pPr/>
              <a:t>9/1/2012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2537A-02E7-4693-A444-7D7DEFAFFC0B}" type="datetime1">
              <a:rPr lang="el-GR" smtClean="0"/>
              <a:pPr/>
              <a:t>9/1/2012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89951-F840-40FD-87E1-FAB62BE9D6D4}" type="datetime1">
              <a:rPr lang="el-GR" smtClean="0"/>
              <a:pPr/>
              <a:t>9/1/2012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0E7F1-3C8A-48AB-82F7-AB567570ADD0}" type="datetime1">
              <a:rPr lang="el-GR" smtClean="0"/>
              <a:pPr/>
              <a:t>9/1/2012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7EF37B8-E768-4DD9-A075-AE61A5263782}" type="datetime1">
              <a:rPr lang="el-GR" smtClean="0"/>
              <a:pPr/>
              <a:t>9/1/2012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74ACB95-1240-41EB-AC58-BDA215247CC7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belements.com/strontiu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13" Type="http://schemas.openxmlformats.org/officeDocument/2006/relationships/hyperlink" Target="tajidi%20sto%20diasthma%20!!!.pps" TargetMode="Externa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55576" y="609600"/>
            <a:ext cx="7931224" cy="3395464"/>
          </a:xfrm>
        </p:spPr>
        <p:txBody>
          <a:bodyPr/>
          <a:lstStyle/>
          <a:p>
            <a:pPr lvl="0"/>
            <a:r>
              <a:rPr lang="el-GR" dirty="0" smtClean="0"/>
              <a:t>Η </a:t>
            </a:r>
            <a:r>
              <a:rPr lang="el-GR" dirty="0" smtClean="0">
                <a:solidFill>
                  <a:srgbClr val="C00000"/>
                </a:solidFill>
              </a:rPr>
              <a:t> χρησιμότητα</a:t>
            </a:r>
            <a:r>
              <a:rPr lang="el-GR" dirty="0" smtClean="0"/>
              <a:t/>
            </a:r>
            <a:br>
              <a:rPr lang="el-GR" dirty="0" smtClean="0"/>
            </a:br>
            <a:r>
              <a:rPr lang="el-GR" dirty="0" smtClean="0"/>
              <a:t>του </a:t>
            </a:r>
            <a:r>
              <a:rPr lang="el-GR" dirty="0" smtClean="0">
                <a:solidFill>
                  <a:srgbClr val="C00000"/>
                </a:solidFill>
              </a:rPr>
              <a:t>n</a:t>
            </a:r>
            <a:r>
              <a:rPr lang="el-GR" dirty="0" smtClean="0"/>
              <a:t> και του </a:t>
            </a:r>
            <a:r>
              <a:rPr lang="el-GR" dirty="0" smtClean="0">
                <a:solidFill>
                  <a:srgbClr val="C00000"/>
                </a:solidFill>
              </a:rPr>
              <a:t>Ν</a:t>
            </a:r>
            <a:r>
              <a:rPr lang="el-GR" baseline="-25000" dirty="0" smtClean="0">
                <a:solidFill>
                  <a:srgbClr val="C00000"/>
                </a:solidFill>
              </a:rPr>
              <a:t>Α</a:t>
            </a:r>
            <a:r>
              <a:rPr lang="el-GR" dirty="0" smtClean="0"/>
              <a:t> </a:t>
            </a:r>
            <a:br>
              <a:rPr lang="el-GR" dirty="0" smtClean="0"/>
            </a:br>
            <a:r>
              <a:rPr lang="el-GR" i="1" dirty="0" smtClean="0">
                <a:solidFill>
                  <a:srgbClr val="C00000"/>
                </a:solidFill>
              </a:rPr>
              <a:t>στις φυσικές επιστήμες  </a:t>
            </a:r>
            <a:endParaRPr lang="el-GR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95537" y="1052736"/>
          <a:ext cx="8352928" cy="5134825"/>
        </p:xfrm>
        <a:graphic>
          <a:graphicData uri="http://schemas.openxmlformats.org/drawingml/2006/table">
            <a:tbl>
              <a:tblPr/>
              <a:tblGrid>
                <a:gridCol w="2244628"/>
                <a:gridCol w="901530"/>
                <a:gridCol w="1128384"/>
                <a:gridCol w="2382190"/>
                <a:gridCol w="971203"/>
                <a:gridCol w="724993"/>
              </a:tblGrid>
              <a:tr h="396664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Είδος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κινητού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ταχύτητα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Είδος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κινητού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b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ταχύτητα</a:t>
                      </a:r>
                      <a:endParaRPr lang="el-GR" sz="20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</a:tr>
              <a:tr h="479241"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km/h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m/s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km/h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m/s</a:t>
                      </a:r>
                      <a:endParaRPr lang="el-GR" sz="20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0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>
                          <a:solidFill>
                            <a:srgbClr val="009249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αυτοκίνητο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ώς 890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247,2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Υπερηχητικό αεροπλάνο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 err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ώς</a:t>
                      </a:r>
                      <a:r>
                        <a:rPr lang="el-GR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 2500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700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0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αεριωθούμενο αεροπλάνο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ώς 1000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280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Βλήμα τουφεκιού 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2736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760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73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>
                          <a:solidFill>
                            <a:srgbClr val="C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ήχος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1188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330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1" dirty="0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Μόρια  </a:t>
                      </a:r>
                      <a:r>
                        <a:rPr lang="el-GR" sz="2000" b="1" dirty="0" smtClean="0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υδρογόνου</a:t>
                      </a:r>
                      <a:endParaRPr lang="en-US" sz="2000" b="1" dirty="0" smtClean="0">
                        <a:solidFill>
                          <a:srgbClr val="17365D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1" dirty="0" smtClean="0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(</a:t>
                      </a:r>
                      <a:r>
                        <a:rPr lang="el-GR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στους 2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5</a:t>
                      </a:r>
                      <a:r>
                        <a:rPr lang="en-US" sz="2000" b="1" baseline="30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o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</a:t>
                      </a:r>
                      <a:r>
                        <a:rPr lang="el-GR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el-GR" sz="2000" b="1" dirty="0" smtClean="0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)</a:t>
                      </a:r>
                      <a:endParaRPr lang="el-GR" sz="2000" dirty="0" smtClean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b="1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6850</a:t>
                      </a:r>
                      <a:endParaRPr lang="el-GR" sz="20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1900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1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1" dirty="0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Μόρια </a:t>
                      </a:r>
                      <a:r>
                        <a:rPr lang="el-GR" sz="2000" b="1" dirty="0" smtClean="0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οξυγόνου (</a:t>
                      </a:r>
                      <a:r>
                        <a:rPr lang="el-GR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στους 2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5</a:t>
                      </a:r>
                      <a:r>
                        <a:rPr lang="en-US" sz="2000" b="1" baseline="30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o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</a:t>
                      </a:r>
                      <a:r>
                        <a:rPr lang="el-GR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  </a:t>
                      </a:r>
                      <a:r>
                        <a:rPr lang="el-GR" sz="2000" b="1" dirty="0" smtClean="0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)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b="1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1730</a:t>
                      </a:r>
                      <a:endParaRPr lang="el-GR" sz="20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480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Απλός </a:t>
                      </a:r>
                      <a:r>
                        <a:rPr lang="el-GR" sz="2000" dirty="0">
                          <a:solidFill>
                            <a:srgbClr val="C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πύραυλος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 err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ώς</a:t>
                      </a:r>
                      <a:r>
                        <a:rPr lang="el-GR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7500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2083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7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1" dirty="0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Μόρια αζώτου </a:t>
                      </a:r>
                      <a:endParaRPr lang="en-US" sz="2000" b="1" dirty="0" smtClean="0">
                        <a:solidFill>
                          <a:srgbClr val="17365D"/>
                        </a:solidFill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1" dirty="0" smtClean="0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(</a:t>
                      </a:r>
                      <a:r>
                        <a:rPr lang="el-GR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2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5</a:t>
                      </a:r>
                      <a:r>
                        <a:rPr lang="en-US" sz="2000" b="1" baseline="300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o</a:t>
                      </a: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C</a:t>
                      </a:r>
                      <a:r>
                        <a:rPr lang="el-GR" sz="2000" b="1" dirty="0" smtClean="0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</a:t>
                      </a:r>
                      <a:r>
                        <a:rPr lang="el-GR" sz="2000" b="1" dirty="0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)</a:t>
                      </a:r>
                      <a:endParaRPr lang="el-GR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b="1">
                          <a:solidFill>
                            <a:srgbClr val="17365D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1840</a:t>
                      </a:r>
                      <a:endParaRPr lang="el-GR" sz="200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511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Για τεχνητό δορυφόρο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28800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l-GR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8000</a:t>
                      </a: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445" name="Rectangle 5"/>
          <p:cNvSpPr>
            <a:spLocks noChangeArrowheads="1"/>
          </p:cNvSpPr>
          <p:nvPr/>
        </p:nvSpPr>
        <p:spPr bwMode="auto">
          <a:xfrm rot="10800000" flipV="1">
            <a:off x="611559" y="126740"/>
            <a:ext cx="853243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rgbClr val="006633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Πίνακας 4: 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006633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200" b="1" i="0" u="none" strike="noStrike" cap="none" normalizeH="0" baseline="0" dirty="0" smtClean="0">
                <a:ln>
                  <a:noFill/>
                </a:ln>
                <a:solidFill>
                  <a:srgbClr val="00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Σύγκριση ταχυτήτων διαφόρων κινητών και των μορίων αερίων </a:t>
            </a:r>
            <a:endParaRPr kumimoji="0" lang="el-GR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/>
        </p:nvGraphicFramePr>
        <p:xfrm>
          <a:off x="179512" y="2780928"/>
          <a:ext cx="4392488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Diagram 3"/>
          <p:cNvGraphicFramePr/>
          <p:nvPr/>
        </p:nvGraphicFramePr>
        <p:xfrm>
          <a:off x="4499992" y="3789040"/>
          <a:ext cx="4248472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444208" y="1412776"/>
            <a:ext cx="9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l-GR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 x N</a:t>
            </a:r>
            <a:r>
              <a:rPr lang="en-US" b="1" baseline="-25000" dirty="0" smtClean="0">
                <a:solidFill>
                  <a:srgbClr val="C00000"/>
                </a:solidFill>
              </a:rPr>
              <a:t>A</a:t>
            </a:r>
            <a:endParaRPr lang="el-GR" b="1" baseline="-250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24128" y="4077072"/>
            <a:ext cx="9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  x N</a:t>
            </a:r>
            <a:r>
              <a:rPr lang="en-US" b="1" baseline="-25000" dirty="0" smtClean="0">
                <a:solidFill>
                  <a:srgbClr val="C00000"/>
                </a:solidFill>
              </a:rPr>
              <a:t>A</a:t>
            </a:r>
            <a:endParaRPr lang="el-GR" b="1" baseline="-25000" dirty="0">
              <a:solidFill>
                <a:srgbClr val="C0000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60648"/>
            <a:ext cx="9144000" cy="778098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Ο ρόλος της σταθεράς </a:t>
            </a:r>
            <a:r>
              <a:rPr kumimoji="0" lang="el-GR" sz="2800" b="1" i="0" u="none" strike="noStrike" kern="1200" cap="none" spc="0" normalizeH="0" baseline="0" noProof="0" dirty="0" err="1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Avogadro</a:t>
            </a:r>
            <a:r>
              <a:rPr kumimoji="0" lang="el-GR" sz="2800" b="1" i="0" u="none" strike="noStrike" kern="1200" cap="none" spc="0" normalizeH="0" baseline="0" noProof="0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 στις φυσικές επιστήμες </a:t>
            </a:r>
            <a:endParaRPr kumimoji="0" lang="el-GR" sz="2800" b="1" i="0" u="none" strike="noStrike" kern="1200" cap="none" spc="0" normalizeH="0" baseline="0" noProof="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79512" y="692696"/>
            <a:ext cx="43924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b="1" i="1" dirty="0" smtClean="0">
              <a:solidFill>
                <a:srgbClr val="8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l-GR" b="1" i="1" dirty="0" smtClean="0">
                <a:solidFill>
                  <a:srgbClr val="8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συντελεστής αναλογίας</a:t>
            </a:r>
            <a:r>
              <a:rPr lang="el-G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l-G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μεταξύ </a:t>
            </a:r>
            <a:r>
              <a:rPr lang="el-GR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μακροσκοπικών</a:t>
            </a:r>
            <a:r>
              <a:rPr lang="el-GR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l-GR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και </a:t>
            </a:r>
            <a:endParaRPr lang="en-US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l-GR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μικροσκοπικών (μοριακής κλίμακας) </a:t>
            </a:r>
            <a:r>
              <a:rPr lang="el-GR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παρατηρήσεων της φύσης:  </a:t>
            </a:r>
            <a:endParaRPr lang="el-GR" sz="28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716016" y="1700808"/>
            <a:ext cx="4427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ιδιότητες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κόκκων ↔ ιδιότητες σωρού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10800000" flipH="1" flipV="1">
            <a:off x="899592" y="3212976"/>
            <a:ext cx="1327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  x N</a:t>
            </a:r>
            <a:r>
              <a:rPr lang="en-US" b="1" baseline="-25000" dirty="0" smtClean="0">
                <a:solidFill>
                  <a:srgbClr val="C00000"/>
                </a:solidFill>
              </a:rPr>
              <a:t>A</a:t>
            </a:r>
            <a:endParaRPr lang="el-GR" b="1" baseline="-25000" dirty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1520" y="2348880"/>
            <a:ext cx="45365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u</a:t>
            </a:r>
            <a:r>
              <a:rPr lang="el-GR" b="1" dirty="0" smtClean="0"/>
              <a:t>↔</a:t>
            </a:r>
            <a:r>
              <a:rPr lang="en-US" b="1" dirty="0" smtClean="0"/>
              <a:t>g</a:t>
            </a:r>
            <a:r>
              <a:rPr lang="el-GR" dirty="0" smtClean="0"/>
              <a:t>. Είναι εργαλείο για την ποσοτική χημεία. </a:t>
            </a:r>
            <a:endParaRPr lang="el-GR" dirty="0"/>
          </a:p>
        </p:txBody>
      </p:sp>
      <p:sp>
        <p:nvSpPr>
          <p:cNvPr id="14" name="Rectangle 30"/>
          <p:cNvSpPr>
            <a:spLocks noChangeArrowheads="1"/>
          </p:cNvSpPr>
          <p:nvPr/>
        </p:nvSpPr>
        <p:spPr bwMode="auto">
          <a:xfrm>
            <a:off x="3707904" y="6493804"/>
            <a:ext cx="54360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ΜΟΡΙΟ </a:t>
            </a:r>
            <a:r>
              <a:rPr kumimoji="0" lang="en-U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x</a:t>
            </a:r>
            <a:r>
              <a:rPr kumimoji="0" lang="el-GR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Ν</a:t>
            </a:r>
            <a:r>
              <a:rPr kumimoji="0" lang="el-GR" sz="140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Α</a:t>
            </a:r>
            <a:r>
              <a:rPr kumimoji="0" lang="el-GR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= </a:t>
            </a:r>
            <a:r>
              <a:rPr kumimoji="0" lang="en-U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MOLE</a:t>
            </a:r>
            <a:r>
              <a:rPr kumimoji="0" lang="el-GR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= μετρήσιμη ποσότητα </a:t>
            </a:r>
            <a:r>
              <a:rPr lang="el-GR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μ</a:t>
            </a:r>
            <a:r>
              <a:rPr kumimoji="0" lang="el-GR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ε μάζα </a:t>
            </a:r>
            <a:r>
              <a:rPr kumimoji="0" lang="en-US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</a:t>
            </a:r>
            <a:r>
              <a:rPr kumimoji="0" lang="el-GR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ή όγκο </a:t>
            </a:r>
            <a:r>
              <a:rPr kumimoji="0" lang="en-US" sz="14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Vm</a:t>
            </a:r>
            <a:endParaRPr kumimoji="0" lang="el-GR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683568" y="3645024"/>
            <a:ext cx="8208912" cy="178510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Το 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N</a:t>
            </a:r>
            <a:r>
              <a:rPr kumimoji="0" lang="en-US" sz="2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A </a:t>
            </a:r>
            <a:r>
              <a:rPr kumimoji="0" lang="el-G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(ή </a:t>
            </a:r>
            <a:r>
              <a:rPr kumimoji="0" lang="en-US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n</a:t>
            </a:r>
            <a:r>
              <a:rPr kumimoji="0" lang="en-US" sz="2200" b="1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o</a:t>
            </a:r>
            <a:r>
              <a:rPr kumimoji="0" lang="el-G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) </a:t>
            </a:r>
            <a:r>
              <a:rPr kumimoji="0" lang="el-G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μας βοηθά</a:t>
            </a:r>
            <a:r>
              <a:rPr kumimoji="0" lang="el-GR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l-GR" sz="2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να «δούμε» μέσα στον μικρόκοσμο</a:t>
            </a:r>
            <a:r>
              <a:rPr kumimoji="0" lang="el-GR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Μας βοηθά </a:t>
            </a:r>
            <a:r>
              <a:rPr kumimoji="0" lang="el-GR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να αντιληφθούμε </a:t>
            </a:r>
            <a:r>
              <a:rPr kumimoji="0" lang="el-G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διαισθητικά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τις ιδιότητες των ατόμων και των μορίων, χωρίς να μας προβληματίζει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η έλλειψη οπτικής επαφής με </a:t>
            </a:r>
            <a:r>
              <a:rPr kumimoji="0" lang="el-GR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μικροσκοπικά αντικείμενα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της τάξης </a:t>
            </a:r>
            <a:r>
              <a:rPr kumimoji="0" lang="el-GR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των </a:t>
            </a:r>
            <a:r>
              <a:rPr kumimoji="0" lang="el-GR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10</a:t>
            </a:r>
            <a:r>
              <a:rPr kumimoji="0" lang="el-GR" sz="22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-10</a:t>
            </a:r>
            <a:r>
              <a:rPr kumimoji="0" lang="en-US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m </a:t>
            </a:r>
            <a:r>
              <a:rPr kumimoji="0" lang="el-GR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= 1Å = 0.1 </a:t>
            </a:r>
            <a:r>
              <a:rPr kumimoji="0" lang="en-US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nm</a:t>
            </a:r>
            <a:r>
              <a:rPr kumimoji="0" lang="el-GR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= 100</a:t>
            </a:r>
            <a:r>
              <a:rPr kumimoji="0" lang="en-US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pm</a:t>
            </a:r>
            <a:r>
              <a:rPr kumimoji="0" lang="el-GR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 </a:t>
            </a:r>
            <a:endParaRPr kumimoji="0" lang="el-GR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ectangle 16"/>
          <p:cNvSpPr>
            <a:spLocks noChangeArrowheads="1"/>
          </p:cNvSpPr>
          <p:nvPr/>
        </p:nvSpPr>
        <p:spPr bwMode="auto">
          <a:xfrm>
            <a:off x="395536" y="1124744"/>
            <a:ext cx="7920880" cy="14465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l-GR" sz="2200" dirty="0" smtClean="0">
                <a:latin typeface="Calibri" pitchFamily="34" charset="0"/>
                <a:cs typeface="Calibri" pitchFamily="34" charset="0"/>
              </a:rPr>
              <a:t>Η σταθερά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Loschmidt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n</a:t>
            </a:r>
            <a:r>
              <a:rPr lang="en-US" sz="2200" b="1" baseline="-25000" dirty="0" smtClean="0">
                <a:latin typeface="Calibri" pitchFamily="34" charset="0"/>
                <a:cs typeface="Calibri" pitchFamily="34" charset="0"/>
              </a:rPr>
              <a:t>o</a:t>
            </a:r>
            <a:r>
              <a:rPr kumimoji="0" lang="el-GR" sz="2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(αριθμητική πυκνότητα)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l-G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παραπέμπει σε </a:t>
            </a:r>
            <a:r>
              <a:rPr kumimoji="0" lang="el-GR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εντασιακές ιδιότητες της ύλης </a:t>
            </a:r>
            <a:r>
              <a:rPr kumimoji="0" lang="el-G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όπως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l-G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πυκνότητα, </a:t>
            </a:r>
            <a:r>
              <a:rPr lang="el-GR" sz="2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συγκέντρωση,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l-G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κανονικότητα, κρυσταλλικότητα (πόσο όμορφα επαναλαμβάνονται)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512" y="260648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l-GR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Διάφοροι </a:t>
            </a:r>
            <a:r>
              <a:rPr lang="en-US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l-GR" sz="2400" b="1" i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ΑΠΛΟΙ</a:t>
            </a:r>
            <a:r>
              <a:rPr lang="el-GR" sz="2400" b="1" dirty="0" smtClean="0"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υπολογισμοί</a:t>
            </a:r>
            <a:endParaRPr lang="el-GR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 rot="10800000" flipV="1">
            <a:off x="216024" y="980728"/>
            <a:ext cx="8927976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l-GR" sz="2400" b="1" i="0" u="none" strike="noStrike" cap="none" normalizeH="0" baseline="0" dirty="0" smtClean="0">
                <a:ln>
                  <a:noFill/>
                </a:ln>
                <a:solidFill>
                  <a:srgbClr val="006633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Πρόχειρος υπολογισμός του </a:t>
            </a:r>
            <a:r>
              <a:rPr kumimoji="0" lang="el-GR" sz="2400" b="1" i="0" strike="noStrike" cap="none" normalizeH="0" baseline="0" dirty="0" smtClean="0">
                <a:ln>
                  <a:noFill/>
                </a:ln>
                <a:solidFill>
                  <a:srgbClr val="006633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μεγέθους του </a:t>
            </a:r>
            <a:r>
              <a:rPr kumimoji="0" lang="el-GR" sz="2400" b="1" i="0" strike="noStrike" cap="none" normalizeH="0" baseline="0" dirty="0" smtClean="0">
                <a:ln>
                  <a:noFill/>
                </a:ln>
                <a:solidFill>
                  <a:srgbClr val="00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μορίου</a:t>
            </a:r>
            <a:r>
              <a:rPr kumimoji="0" lang="el-GR" sz="2400" b="1" i="0" strike="noStrike" cap="none" normalizeH="0" baseline="0" dirty="0" smtClean="0">
                <a:ln>
                  <a:noFill/>
                </a:ln>
                <a:solidFill>
                  <a:srgbClr val="006633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του νερού    </a:t>
            </a:r>
            <a:endParaRPr kumimoji="0" lang="el-GR" sz="24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3528" y="1628800"/>
            <a:ext cx="8568952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200" dirty="0" smtClean="0">
                <a:latin typeface="Calibri" pitchFamily="34" charset="0"/>
                <a:cs typeface="Calibri" pitchFamily="34" charset="0"/>
              </a:rPr>
              <a:t>Θεωρώντας τα άτομα - μόρια</a:t>
            </a:r>
            <a:r>
              <a:rPr lang="el-GR" sz="2200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σφαιρικά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μπορούμε να σκεφτούμε </a:t>
            </a:r>
            <a:r>
              <a:rPr lang="el-GR" sz="2200" b="1" dirty="0" smtClean="0">
                <a:latin typeface="Calibri" pitchFamily="34" charset="0"/>
                <a:cs typeface="Calibri" pitchFamily="34" charset="0"/>
              </a:rPr>
              <a:t>τουλάχιστον για το νερό  </a:t>
            </a:r>
            <a:endParaRPr lang="el-GR" sz="22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l-GR" sz="22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1 </a:t>
            </a:r>
            <a:r>
              <a:rPr lang="en-US" sz="2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g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 νερού (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H</a:t>
            </a:r>
            <a:r>
              <a:rPr lang="el-GR" sz="2200" baseline="-25000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O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) περιέχει  περίπου </a:t>
            </a:r>
            <a:r>
              <a:rPr lang="el-GR" sz="2200" b="1" dirty="0" smtClean="0">
                <a:latin typeface="Calibri" pitchFamily="34" charset="0"/>
                <a:cs typeface="Calibri" pitchFamily="34" charset="0"/>
              </a:rPr>
              <a:t>Ν</a:t>
            </a:r>
            <a:r>
              <a:rPr lang="el-GR" sz="2200" b="1" baseline="-25000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el-GR" sz="2200" b="1" dirty="0" smtClean="0">
                <a:latin typeface="Calibri" pitchFamily="34" charset="0"/>
                <a:cs typeface="Calibri" pitchFamily="34" charset="0"/>
              </a:rPr>
              <a:t> (Ν</a:t>
            </a:r>
            <a:r>
              <a:rPr lang="el-GR" sz="2200" b="1" baseline="-25000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el-GR" sz="2200" b="1" dirty="0" smtClean="0">
                <a:latin typeface="Calibri" pitchFamily="34" charset="0"/>
                <a:cs typeface="Calibri" pitchFamily="34" charset="0"/>
              </a:rPr>
              <a:t> /18) = </a:t>
            </a:r>
            <a:r>
              <a:rPr lang="el-GR" sz="2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3,3.10</a:t>
            </a:r>
            <a:r>
              <a:rPr lang="en-US" sz="2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200" b="1" baseline="30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22</a:t>
            </a:r>
            <a:r>
              <a:rPr lang="el-GR" sz="2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μόρια</a:t>
            </a:r>
            <a:r>
              <a:rPr lang="el-GR" sz="22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</a:t>
            </a:r>
          </a:p>
          <a:p>
            <a:pPr>
              <a:buFont typeface="Arial" pitchFamily="34" charset="0"/>
              <a:buChar char="•"/>
            </a:pPr>
            <a:r>
              <a:rPr lang="el-GR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 κάθε μόριο ζυγίζει  κάποια 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u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l-GR" sz="2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18</a:t>
            </a:r>
            <a:r>
              <a:rPr lang="en-US" sz="2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u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), δηλ. πολύ λίγο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 = 3.10</a:t>
            </a:r>
            <a:r>
              <a:rPr lang="en-US" sz="2200" baseline="30000" dirty="0" smtClean="0">
                <a:latin typeface="Calibri" pitchFamily="34" charset="0"/>
                <a:cs typeface="Calibri" pitchFamily="34" charset="0"/>
              </a:rPr>
              <a:t>-23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g</a:t>
            </a:r>
            <a:endParaRPr lang="el-GR" sz="2200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l-GR" sz="2200" dirty="0" smtClean="0">
                <a:latin typeface="Calibri" pitchFamily="34" charset="0"/>
                <a:cs typeface="Calibri" pitchFamily="34" charset="0"/>
              </a:rPr>
              <a:t>   η </a:t>
            </a:r>
            <a:r>
              <a:rPr lang="el-GR" sz="2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πυκνότητα του νερού είναι 1 </a:t>
            </a:r>
            <a:r>
              <a:rPr lang="en-US" sz="2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g</a:t>
            </a:r>
            <a:r>
              <a:rPr lang="el-GR" sz="2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/1</a:t>
            </a:r>
            <a:r>
              <a:rPr lang="en-US" sz="2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cm</a:t>
            </a:r>
            <a:r>
              <a:rPr lang="el-GR" sz="2200" b="1" baseline="300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3</a:t>
            </a:r>
            <a:r>
              <a:rPr lang="el-GR" sz="22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,</a:t>
            </a:r>
            <a:r>
              <a:rPr lang="el-GR" sz="2200" b="1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el-GR" sz="2200" dirty="0" smtClean="0">
                <a:latin typeface="Calibri" pitchFamily="34" charset="0"/>
                <a:cs typeface="Calibri" pitchFamily="34" charset="0"/>
              </a:rPr>
              <a:t>άρα μπορούμε να εκτιμήσουμε τον όγκο της σφαίρας κάθε μορίου 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r>
              <a:rPr lang="el-GR" sz="2200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θεωρώντας ότι δεν αφήνουν κενό χώρο</a:t>
            </a:r>
            <a:r>
              <a:rPr lang="el-GR" sz="2200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:</a:t>
            </a:r>
            <a:r>
              <a:rPr lang="el-GR" sz="22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endParaRPr lang="el-GR" sz="800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l-GR" sz="2200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en-US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V</a:t>
            </a:r>
            <a:r>
              <a:rPr lang="el-G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μορίου </a:t>
            </a:r>
            <a:r>
              <a:rPr lang="el-GR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≈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1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cm</a:t>
            </a:r>
            <a:r>
              <a:rPr lang="el-GR" sz="2200" baseline="30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/ 3,3.10</a:t>
            </a:r>
            <a:r>
              <a:rPr lang="el-GR" sz="2200" baseline="30000" dirty="0" smtClean="0">
                <a:latin typeface="Calibri" pitchFamily="34" charset="0"/>
                <a:cs typeface="Calibri" pitchFamily="34" charset="0"/>
              </a:rPr>
              <a:t>22 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≈ </a:t>
            </a:r>
            <a:r>
              <a:rPr lang="el-GR" sz="2200" b="1" dirty="0" smtClean="0">
                <a:latin typeface="Calibri" pitchFamily="34" charset="0"/>
                <a:cs typeface="Calibri" pitchFamily="34" charset="0"/>
              </a:rPr>
              <a:t>3.10</a:t>
            </a:r>
            <a:r>
              <a:rPr lang="el-GR" sz="2200" b="1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en-US" sz="2200" b="1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200" b="1" baseline="30000" dirty="0" smtClean="0">
                <a:latin typeface="Calibri" pitchFamily="34" charset="0"/>
                <a:cs typeface="Calibri" pitchFamily="34" charset="0"/>
              </a:rPr>
              <a:t>23</a:t>
            </a:r>
            <a:r>
              <a:rPr lang="el-GR" sz="2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cm</a:t>
            </a:r>
            <a:r>
              <a:rPr lang="el-GR" sz="2200" b="1" baseline="30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el-GR" sz="2200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el-GR" sz="2200" dirty="0" smtClean="0">
                <a:latin typeface="Calibri" pitchFamily="34" charset="0"/>
                <a:cs typeface="Calibri" pitchFamily="34" charset="0"/>
              </a:rPr>
              <a:t>και επειδή</a:t>
            </a:r>
            <a:r>
              <a:rPr lang="el-GR" sz="2200" baseline="-25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V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 σφαίρας =   </a:t>
            </a:r>
            <a:r>
              <a:rPr lang="en-US" sz="2200" baseline="30000" dirty="0" smtClean="0">
                <a:latin typeface="Calibri" pitchFamily="34" charset="0"/>
                <a:cs typeface="Calibri" pitchFamily="34" charset="0"/>
              </a:rPr>
              <a:t>4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sz="2200" baseline="-25000" dirty="0" smtClean="0">
                <a:latin typeface="Calibri" pitchFamily="34" charset="0"/>
                <a:cs typeface="Calibri" pitchFamily="34" charset="0"/>
              </a:rPr>
              <a:t>3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π  r </a:t>
            </a:r>
            <a:r>
              <a:rPr lang="el-GR" sz="2200" baseline="30000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 προκύπτει  </a:t>
            </a:r>
          </a:p>
          <a:p>
            <a:endParaRPr lang="el-GR" sz="800" b="1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l-GR" sz="2200" b="1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el-GR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διάμετρος μορίου νερού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d </a:t>
            </a:r>
            <a:r>
              <a:rPr lang="el-GR" sz="2200" b="1" dirty="0" smtClean="0">
                <a:latin typeface="Calibri" pitchFamily="34" charset="0"/>
                <a:cs typeface="Calibri" pitchFamily="34" charset="0"/>
              </a:rPr>
              <a:t>=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200" b="1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r </a:t>
            </a:r>
            <a:r>
              <a:rPr lang="el-GR" sz="2200" b="1" dirty="0" smtClean="0">
                <a:latin typeface="Calibri" pitchFamily="34" charset="0"/>
                <a:cs typeface="Calibri" pitchFamily="34" charset="0"/>
              </a:rPr>
              <a:t>≈ 4.10</a:t>
            </a:r>
            <a:r>
              <a:rPr lang="el-GR" sz="2200" b="1" baseline="30000" dirty="0" smtClean="0">
                <a:latin typeface="Calibri" pitchFamily="34" charset="0"/>
                <a:cs typeface="Calibri" pitchFamily="34" charset="0"/>
              </a:rPr>
              <a:t>-</a:t>
            </a:r>
            <a:r>
              <a:rPr lang="en-US" sz="2200" b="1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200" b="1" baseline="30000" dirty="0" smtClean="0">
                <a:latin typeface="Calibri" pitchFamily="34" charset="0"/>
                <a:cs typeface="Calibri" pitchFamily="34" charset="0"/>
              </a:rPr>
              <a:t>8</a:t>
            </a:r>
            <a:r>
              <a:rPr lang="en-US" sz="2200" b="1" baseline="30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cm</a:t>
            </a:r>
            <a:r>
              <a:rPr lang="el-GR" sz="2200" b="1" dirty="0" smtClean="0">
                <a:latin typeface="Calibri" pitchFamily="34" charset="0"/>
                <a:cs typeface="Calibri" pitchFamily="34" charset="0"/>
              </a:rPr>
              <a:t> =</a:t>
            </a:r>
            <a:r>
              <a:rPr lang="en-US" sz="2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4 Å</a:t>
            </a:r>
            <a:r>
              <a:rPr lang="el-GR" sz="22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= </a:t>
            </a:r>
            <a:r>
              <a:rPr lang="el-GR" sz="2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0,4 </a:t>
            </a:r>
            <a:r>
              <a:rPr lang="en-US" sz="2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nm </a:t>
            </a:r>
            <a:r>
              <a:rPr lang="el-GR" sz="2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=</a:t>
            </a:r>
            <a:r>
              <a:rPr lang="en-US" sz="22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400 pm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1520" y="5733256"/>
            <a:ext cx="79928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Σήμερα</a:t>
            </a:r>
            <a:r>
              <a:rPr lang="el-GR" dirty="0" smtClean="0">
                <a:latin typeface="Calibri" pitchFamily="34" charset="0"/>
                <a:cs typeface="Calibri" pitchFamily="34" charset="0"/>
              </a:rPr>
              <a:t> γνωρίζουμε ότι το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μόριο του νερού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έχει διάμετρο </a:t>
            </a:r>
            <a:r>
              <a:rPr lang="el-GR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0,278 </a:t>
            </a:r>
            <a:r>
              <a:rPr lang="en-US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nm</a:t>
            </a:r>
            <a:r>
              <a:rPr lang="el-GR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(SEM)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endParaRPr lang="el-GR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1520" y="188640"/>
            <a:ext cx="8640960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sz="2400" b="1" dirty="0" smtClean="0">
                <a:solidFill>
                  <a:srgbClr val="00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 </a:t>
            </a:r>
            <a:r>
              <a:rPr lang="el-GR" sz="2400" b="1" dirty="0" smtClean="0">
                <a:solidFill>
                  <a:srgbClr val="006633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Υπολογισμός  </a:t>
            </a:r>
            <a:r>
              <a:rPr lang="en-US" sz="2400" b="1" dirty="0" err="1" smtClean="0">
                <a:solidFill>
                  <a:srgbClr val="00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Vm</a:t>
            </a:r>
            <a:r>
              <a:rPr lang="el-GR" sz="2400" b="1" dirty="0" smtClean="0">
                <a:solidFill>
                  <a:srgbClr val="00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l-GR" sz="2400" b="1" dirty="0" smtClean="0">
                <a:solidFill>
                  <a:srgbClr val="006633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ενός στερεού (κρυσταλλικού ή μη) -  ενός υγρού - ενός αερίου ;</a:t>
            </a:r>
          </a:p>
        </p:txBody>
      </p:sp>
      <p:sp>
        <p:nvSpPr>
          <p:cNvPr id="3" name="Rectangle 2"/>
          <p:cNvSpPr/>
          <p:nvPr/>
        </p:nvSpPr>
        <p:spPr>
          <a:xfrm>
            <a:off x="251520" y="1124744"/>
            <a:ext cx="88924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Για όλες τις καθαρές χημικές ουσίες στερεές, υγρές και αέριες ισχύει: </a:t>
            </a:r>
          </a:p>
          <a:p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ρ = Μ / </a:t>
            </a:r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2000" b="1" baseline="-25000" dirty="0" err="1" smtClean="0">
                <a:latin typeface="Calibri" pitchFamily="34" charset="0"/>
                <a:cs typeface="Calibri" pitchFamily="34" charset="0"/>
              </a:rPr>
              <a:t>m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, οπότε γνωρίζοντας την </a:t>
            </a:r>
            <a:r>
              <a:rPr lang="el-G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πυκνότητα και το Μ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(Ar)</a:t>
            </a:r>
            <a:r>
              <a:rPr lang="el-G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βρίσκουμε το </a:t>
            </a:r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2000" b="1" baseline="-25000" dirty="0" err="1" smtClean="0">
                <a:latin typeface="Calibri" pitchFamily="34" charset="0"/>
                <a:cs typeface="Calibri" pitchFamily="34" charset="0"/>
              </a:rPr>
              <a:t>m</a:t>
            </a:r>
            <a:endParaRPr lang="el-GR" sz="2000" b="1" baseline="-25000" dirty="0" smtClean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Ειδικά για τα αέρια ισχύει και η καταστατική εξίσωση, </a:t>
            </a:r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V</a:t>
            </a:r>
            <a:r>
              <a:rPr lang="en-US" sz="2000" b="1" baseline="-25000" dirty="0" err="1" smtClean="0">
                <a:latin typeface="Calibri" pitchFamily="34" charset="0"/>
                <a:cs typeface="Calibri" pitchFamily="34" charset="0"/>
              </a:rPr>
              <a:t>m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=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RT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p </a:t>
            </a:r>
            <a:endParaRPr lang="el-GR" sz="20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9512" y="2132856"/>
            <a:ext cx="89644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dirty="0" smtClean="0"/>
              <a:t> </a:t>
            </a:r>
            <a:r>
              <a:rPr lang="el-GR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για το </a:t>
            </a:r>
            <a:r>
              <a:rPr lang="el-GR" sz="2000" b="1" i="1" u="sng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στερεό Ν</a:t>
            </a:r>
            <a:r>
              <a:rPr lang="en-US" sz="2000" b="1" i="1" u="sng" dirty="0" err="1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aCl</a:t>
            </a:r>
            <a:r>
              <a:rPr lang="el-GR" sz="2000" b="1" i="1" u="sng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→ </a:t>
            </a:r>
            <a:r>
              <a:rPr lang="en-US" sz="2000" dirty="0" err="1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V</a:t>
            </a:r>
            <a:r>
              <a:rPr lang="en-US" sz="2000" baseline="-25000" dirty="0" err="1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m</a:t>
            </a:r>
            <a:r>
              <a:rPr lang="el-GR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=</a:t>
            </a: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58,4428</a:t>
            </a: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g</a:t>
            </a:r>
            <a:r>
              <a:rPr lang="el-GR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/2,0165</a:t>
            </a: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g</a:t>
            </a:r>
            <a:r>
              <a:rPr lang="el-GR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.</a:t>
            </a: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cm</a:t>
            </a:r>
            <a:r>
              <a:rPr lang="el-GR" sz="2000" baseline="30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-3</a:t>
            </a:r>
            <a:r>
              <a:rPr lang="en-US" sz="2000" baseline="30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=</a:t>
            </a:r>
            <a:r>
              <a:rPr lang="en-US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b="1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27</a:t>
            </a:r>
            <a:r>
              <a:rPr lang="el-GR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cm</a:t>
            </a:r>
            <a:r>
              <a:rPr lang="el-GR" sz="2000" baseline="30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3</a:t>
            </a:r>
            <a:r>
              <a:rPr lang="el-GR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mol</a:t>
            </a:r>
            <a:r>
              <a:rPr lang="el-GR" sz="2000" baseline="30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–1</a:t>
            </a:r>
            <a:r>
              <a:rPr lang="el-GR" sz="2000" dirty="0" smtClean="0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για το </a:t>
            </a:r>
            <a:r>
              <a:rPr lang="el-GR" sz="2000" b="1" i="1" u="sng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υγρό </a:t>
            </a:r>
            <a:r>
              <a:rPr lang="en-US" sz="2000" b="1" i="1" u="sng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H</a:t>
            </a:r>
            <a:r>
              <a:rPr lang="en-US" sz="2000" b="1" i="1" u="sng" baseline="-25000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en-US" sz="2000" b="1" i="1" u="sng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O </a:t>
            </a:r>
            <a:r>
              <a:rPr lang="el-GR" sz="2000" b="1" i="1" u="sng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νερό </a:t>
            </a:r>
            <a:r>
              <a:rPr lang="el-GR" sz="2000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→ αφού ρ=1</a:t>
            </a:r>
            <a:r>
              <a:rPr lang="en-US" sz="2000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g</a:t>
            </a:r>
            <a:r>
              <a:rPr lang="el-GR" sz="2000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/</a:t>
            </a:r>
            <a:r>
              <a:rPr lang="en-US" sz="2000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ml</a:t>
            </a:r>
            <a:r>
              <a:rPr lang="el-GR" sz="2000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,   </a:t>
            </a:r>
            <a:r>
              <a:rPr lang="en-US" sz="2000" dirty="0" err="1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V</a:t>
            </a:r>
            <a:r>
              <a:rPr lang="en-US" sz="2000" baseline="-25000" dirty="0" err="1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m</a:t>
            </a:r>
            <a:r>
              <a:rPr lang="el-GR" sz="2000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= </a:t>
            </a:r>
            <a:r>
              <a:rPr lang="el-GR" sz="2000" b="1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18</a:t>
            </a:r>
            <a:r>
              <a:rPr lang="en-US" sz="2000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ml </a:t>
            </a:r>
            <a:r>
              <a:rPr lang="en-GB" sz="2000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mol</a:t>
            </a:r>
            <a:r>
              <a:rPr lang="el-GR" sz="2000" baseline="30000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–1</a:t>
            </a:r>
            <a:r>
              <a:rPr lang="el-GR" sz="2000" dirty="0" smtClean="0">
                <a:solidFill>
                  <a:srgbClr val="3B6681"/>
                </a:solidFill>
                <a:latin typeface="Calibri" pitchFamily="34" charset="0"/>
                <a:cs typeface="Calibri" pitchFamily="34" charset="0"/>
              </a:rPr>
              <a:t>, </a:t>
            </a:r>
          </a:p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ενώ </a:t>
            </a:r>
            <a:r>
              <a:rPr lang="el-GR" sz="2000" u="sng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για τον </a:t>
            </a:r>
            <a:r>
              <a:rPr lang="el-GR" sz="2000" b="1" u="sng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υδρατμό</a:t>
            </a:r>
            <a:r>
              <a:rPr lang="en-US" sz="2000" b="1" i="1" u="sng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i="1" u="sng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H</a:t>
            </a:r>
            <a:r>
              <a:rPr lang="en-US" sz="2000" i="1" u="sng" baseline="-25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en-US" sz="2000" i="1" u="sng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O</a:t>
            </a:r>
            <a:r>
              <a:rPr lang="el-GR" sz="2000" u="sng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 και όλα τα </a:t>
            </a:r>
            <a:r>
              <a:rPr lang="el-GR" sz="2000" b="1" i="1" u="sng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αέρια</a:t>
            </a:r>
            <a:r>
              <a:rPr lang="el-GR" sz="2000" b="1" u="sng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u="sng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σε </a:t>
            </a:r>
            <a:r>
              <a:rPr lang="en-US" sz="2000" u="sng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STP</a:t>
            </a:r>
            <a:r>
              <a:rPr lang="el-GR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 →</a:t>
            </a:r>
            <a:endParaRPr lang="en-US" sz="2000" dirty="0" smtClean="0">
              <a:solidFill>
                <a:srgbClr val="9A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                                                       </a:t>
            </a:r>
            <a:r>
              <a:rPr lang="el-GR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= 22.4</a:t>
            </a:r>
            <a:r>
              <a:rPr lang="en-US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L </a:t>
            </a:r>
            <a:r>
              <a:rPr lang="el-GR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=</a:t>
            </a:r>
            <a:r>
              <a:rPr lang="en-US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b="1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22400</a:t>
            </a:r>
            <a:r>
              <a:rPr lang="el-GR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ml  </a:t>
            </a:r>
            <a:r>
              <a:rPr lang="el-GR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ή </a:t>
            </a:r>
            <a:r>
              <a:rPr lang="en-US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cm</a:t>
            </a:r>
            <a:r>
              <a:rPr lang="el-GR" sz="2000" baseline="30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3</a:t>
            </a:r>
            <a:r>
              <a:rPr lang="el-GR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mol</a:t>
            </a:r>
            <a:r>
              <a:rPr lang="el-GR" sz="2000" baseline="30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–1</a:t>
            </a:r>
            <a:r>
              <a:rPr lang="el-GR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(</a:t>
            </a:r>
            <a:r>
              <a:rPr lang="el-GR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παγκόσμια σταθερά</a:t>
            </a:r>
            <a:r>
              <a:rPr lang="el-GR" sz="2000" baseline="30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solidFill>
                  <a:srgbClr val="9A0000"/>
                </a:solidFill>
                <a:latin typeface="Calibri" pitchFamily="34" charset="0"/>
                <a:cs typeface="Calibri" pitchFamily="34" charset="0"/>
              </a:rPr>
              <a:t>)</a:t>
            </a:r>
            <a:endParaRPr lang="el-GR" sz="2000" dirty="0">
              <a:solidFill>
                <a:srgbClr val="9A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51520" y="3717032"/>
            <a:ext cx="8892480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l-GR" sz="2200" b="1" dirty="0" smtClean="0">
                <a:solidFill>
                  <a:srgbClr val="006633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el-GR" sz="2400" b="1" dirty="0" smtClean="0">
                <a:solidFill>
                  <a:srgbClr val="006633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υπολογισμός του </a:t>
            </a:r>
            <a:r>
              <a:rPr lang="el-GR" sz="2400" b="1" dirty="0" smtClean="0">
                <a:solidFill>
                  <a:srgbClr val="00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μεγέθους</a:t>
            </a:r>
            <a:r>
              <a:rPr lang="el-GR" sz="2400" b="1" dirty="0" smtClean="0">
                <a:solidFill>
                  <a:srgbClr val="006633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του </a:t>
            </a:r>
            <a:r>
              <a:rPr lang="el-GR" sz="2400" b="1" dirty="0" smtClean="0">
                <a:solidFill>
                  <a:srgbClr val="0066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ατόμου </a:t>
            </a:r>
            <a:r>
              <a:rPr lang="el-GR" sz="2400" b="1" dirty="0" smtClean="0">
                <a:solidFill>
                  <a:srgbClr val="006633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του</a:t>
            </a:r>
            <a:r>
              <a:rPr lang="el-GR" sz="2400" b="1" dirty="0" smtClean="0">
                <a:solidFill>
                  <a:srgbClr val="03710D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el-GR" sz="2400" b="1" dirty="0" smtClean="0">
                <a:solidFill>
                  <a:srgbClr val="006633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μεταλλικού στροντίου    </a:t>
            </a:r>
            <a:endParaRPr lang="el-GR" sz="24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3528" y="4221088"/>
            <a:ext cx="8820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Θα υποθέσουμε χάριν απλούστευσης ότι το κρυσταλλικό πλέγμα του </a:t>
            </a:r>
            <a:r>
              <a:rPr lang="en-US" sz="2000" i="1" dirty="0" err="1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Sr</a:t>
            </a:r>
            <a:r>
              <a:rPr lang="el-GR" sz="2000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είναι </a:t>
            </a:r>
            <a:r>
              <a:rPr lang="el-GR" sz="2000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απλό κυβικό </a:t>
            </a:r>
            <a:r>
              <a:rPr lang="el-GR" sz="2000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και καθένα βρίσκεται </a:t>
            </a:r>
            <a:r>
              <a:rPr lang="el-GR" sz="2000" b="1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σε επαφή </a:t>
            </a:r>
            <a:r>
              <a:rPr lang="el-GR" sz="2000" i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με έξι γειτονικά (δύο σε κάθε διάσταση)</a:t>
            </a: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67543" y="4857618"/>
            <a:ext cx="65527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Vm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(</a:t>
            </a:r>
            <a:r>
              <a:rPr kumimoji="0" lang="en-GB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Sr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) =  (87,6 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g mol</a:t>
            </a:r>
            <a:r>
              <a:rPr kumimoji="0" lang="en-US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–1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) / (</a:t>
            </a:r>
            <a:r>
              <a:rPr kumimoji="0" 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2,60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g cm</a:t>
            </a:r>
            <a:r>
              <a:rPr kumimoji="0" lang="en-US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–3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) =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33.7 </a:t>
            </a: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cm</a:t>
            </a:r>
            <a:r>
              <a:rPr kumimoji="0" lang="en-US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3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mol</a:t>
            </a:r>
            <a:r>
              <a:rPr kumimoji="0" lang="en-US" b="1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–1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   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67544" y="5279358"/>
            <a:ext cx="56008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V</a:t>
            </a:r>
            <a:r>
              <a:rPr kumimoji="0" lang="en-US" b="1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cell</a:t>
            </a:r>
            <a:r>
              <a:rPr kumimoji="0" lang="en-US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= (33,7 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cm</a:t>
            </a:r>
            <a:r>
              <a:rPr kumimoji="0" lang="el-GR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3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mol</a:t>
            </a:r>
            <a:r>
              <a:rPr kumimoji="0" lang="el-GR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–1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) / (6,02 10</a:t>
            </a:r>
            <a:r>
              <a:rPr kumimoji="0" lang="el-GR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23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mol</a:t>
            </a:r>
            <a:r>
              <a:rPr kumimoji="0" lang="el-GR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–1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) = 5,48.10</a:t>
            </a:r>
            <a:r>
              <a:rPr kumimoji="0" lang="el-GR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-23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cm</a:t>
            </a:r>
            <a:r>
              <a:rPr kumimoji="0" lang="el-GR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3</a:t>
            </a:r>
            <a:endParaRPr kumimoji="0" lang="el-G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79512" y="5661248"/>
            <a:ext cx="259228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</a:t>
            </a:r>
            <a:r>
              <a:rPr kumimoji="0" lang="el-G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ακμή κάθε κύβου α =</a:t>
            </a:r>
            <a:endParaRPr kumimoji="0" lang="el-G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760" y="5661248"/>
            <a:ext cx="1512168" cy="576064"/>
          </a:xfrm>
          <a:prstGeom prst="rect">
            <a:avLst/>
          </a:prstGeom>
          <a:noFill/>
        </p:spPr>
      </p:pic>
      <p:sp>
        <p:nvSpPr>
          <p:cNvPr id="1031" name="Rectangle 7"/>
          <p:cNvSpPr>
            <a:spLocks noChangeArrowheads="1"/>
          </p:cNvSpPr>
          <p:nvPr/>
        </p:nvSpPr>
        <p:spPr bwMode="auto">
          <a:xfrm rot="10800000" flipV="1">
            <a:off x="3923928" y="5661248"/>
            <a:ext cx="17281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= 3,8.10</a:t>
            </a:r>
            <a:r>
              <a:rPr kumimoji="0" lang="el-GR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-8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cm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992" y="6453336"/>
            <a:ext cx="90730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1600" dirty="0" smtClean="0">
                <a:latin typeface="Calibri" pitchFamily="34" charset="0"/>
                <a:cs typeface="Calibri" pitchFamily="34" charset="0"/>
              </a:rPr>
              <a:t>Τα σημερινά δεδομένα είναι 192-220 </a:t>
            </a:r>
            <a:r>
              <a:rPr lang="en-GB" sz="1600" dirty="0" smtClean="0">
                <a:latin typeface="Calibri" pitchFamily="34" charset="0"/>
                <a:cs typeface="Calibri" pitchFamily="34" charset="0"/>
              </a:rPr>
              <a:t>pm </a:t>
            </a:r>
            <a:r>
              <a:rPr lang="el-GR" sz="1600" dirty="0" smtClean="0">
                <a:latin typeface="Calibri" pitchFamily="34" charset="0"/>
                <a:cs typeface="Calibri" pitchFamily="34" charset="0"/>
                <a:sym typeface="Wingdings"/>
              </a:rPr>
              <a:t></a:t>
            </a:r>
            <a:r>
              <a:rPr lang="el-GR" sz="1600" dirty="0" smtClean="0">
                <a:latin typeface="Calibri" pitchFamily="34" charset="0"/>
                <a:cs typeface="Calibri" pitchFamily="34" charset="0"/>
              </a:rPr>
              <a:t>  (στην ιστοσελίδα</a:t>
            </a:r>
            <a:r>
              <a:rPr lang="en-US" sz="16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600" u="sng" dirty="0" smtClean="0">
                <a:latin typeface="Calibri" pitchFamily="34" charset="0"/>
                <a:cs typeface="Calibri" pitchFamily="34" charset="0"/>
                <a:hlinkClick r:id="rId3"/>
              </a:rPr>
              <a:t>http</a:t>
            </a:r>
            <a:r>
              <a:rPr lang="el-GR" sz="1600" u="sng" dirty="0" smtClean="0">
                <a:latin typeface="Calibri" pitchFamily="34" charset="0"/>
                <a:cs typeface="Calibri" pitchFamily="34" charset="0"/>
                <a:hlinkClick r:id="rId3"/>
              </a:rPr>
              <a:t>://</a:t>
            </a:r>
            <a:r>
              <a:rPr lang="en-US" sz="1600" u="sng" dirty="0" smtClean="0">
                <a:latin typeface="Calibri" pitchFamily="34" charset="0"/>
                <a:cs typeface="Calibri" pitchFamily="34" charset="0"/>
                <a:hlinkClick r:id="rId3"/>
              </a:rPr>
              <a:t>www</a:t>
            </a:r>
            <a:r>
              <a:rPr lang="el-GR" sz="1600" u="sng" dirty="0" smtClean="0">
                <a:latin typeface="Calibri" pitchFamily="34" charset="0"/>
                <a:cs typeface="Calibri" pitchFamily="34" charset="0"/>
                <a:hlinkClick r:id="rId3"/>
              </a:rPr>
              <a:t>.</a:t>
            </a:r>
            <a:r>
              <a:rPr lang="en-US" sz="1600" u="sng" dirty="0" err="1" smtClean="0">
                <a:latin typeface="Calibri" pitchFamily="34" charset="0"/>
                <a:cs typeface="Calibri" pitchFamily="34" charset="0"/>
                <a:hlinkClick r:id="rId3"/>
              </a:rPr>
              <a:t>webelements</a:t>
            </a:r>
            <a:r>
              <a:rPr lang="el-GR" sz="1600" u="sng" dirty="0" smtClean="0">
                <a:latin typeface="Calibri" pitchFamily="34" charset="0"/>
                <a:cs typeface="Calibri" pitchFamily="34" charset="0"/>
                <a:hlinkClick r:id="rId3"/>
              </a:rPr>
              <a:t>.</a:t>
            </a:r>
            <a:r>
              <a:rPr lang="en-US" sz="1600" u="sng" dirty="0" smtClean="0">
                <a:latin typeface="Calibri" pitchFamily="34" charset="0"/>
                <a:cs typeface="Calibri" pitchFamily="34" charset="0"/>
                <a:hlinkClick r:id="rId3"/>
              </a:rPr>
              <a:t>com</a:t>
            </a:r>
            <a:r>
              <a:rPr lang="el-GR" sz="1600" u="sng" dirty="0" smtClean="0">
                <a:latin typeface="Calibri" pitchFamily="34" charset="0"/>
                <a:cs typeface="Calibri" pitchFamily="34" charset="0"/>
                <a:hlinkClick r:id="rId3"/>
              </a:rPr>
              <a:t>/</a:t>
            </a:r>
            <a:r>
              <a:rPr lang="en-US" sz="1600" u="sng" dirty="0" smtClean="0">
                <a:latin typeface="Calibri" pitchFamily="34" charset="0"/>
                <a:cs typeface="Calibri" pitchFamily="34" charset="0"/>
                <a:hlinkClick r:id="rId3"/>
              </a:rPr>
              <a:t>strontium</a:t>
            </a:r>
            <a:r>
              <a:rPr lang="el-GR" sz="1600" u="sng" dirty="0" smtClean="0">
                <a:latin typeface="Calibri" pitchFamily="34" charset="0"/>
                <a:cs typeface="Calibri" pitchFamily="34" charset="0"/>
                <a:hlinkClick r:id="rId3"/>
              </a:rPr>
              <a:t>/</a:t>
            </a:r>
            <a:r>
              <a:rPr lang="el-GR" sz="1600" dirty="0" smtClean="0">
                <a:latin typeface="Calibri" pitchFamily="34" charset="0"/>
                <a:cs typeface="Calibri" pitchFamily="34" charset="0"/>
              </a:rPr>
              <a:t>) </a:t>
            </a:r>
            <a:endParaRPr lang="el-GR" sz="16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1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4941168"/>
            <a:ext cx="8255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7"/>
          <p:cNvSpPr>
            <a:spLocks noChangeArrowheads="1"/>
          </p:cNvSpPr>
          <p:nvPr/>
        </p:nvSpPr>
        <p:spPr bwMode="auto">
          <a:xfrm rot="10800000" flipV="1">
            <a:off x="4211960" y="5949280"/>
            <a:ext cx="493204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Times New Roman" pitchFamily="18" charset="0"/>
                <a:cs typeface="Arial"/>
              </a:rPr>
              <a:t>→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r=a/2=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1,9.10</a:t>
            </a:r>
            <a:r>
              <a:rPr kumimoji="0" lang="el-GR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-10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en-GB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m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= </a:t>
            </a:r>
            <a:r>
              <a:rPr kumimoji="0" lang="el-G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190 </a:t>
            </a:r>
            <a:r>
              <a:rPr kumimoji="0" lang="en-GB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pm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ή </a:t>
            </a:r>
            <a:r>
              <a:rPr kumimoji="0" lang="el-G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0,19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nm</a:t>
            </a:r>
            <a:r>
              <a:rPr kumimoji="0" lang="el-G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ή </a:t>
            </a:r>
            <a:r>
              <a:rPr kumimoji="0" lang="el-G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1,9Å </a:t>
            </a:r>
            <a:endParaRPr kumimoji="0" lang="el-G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3212976"/>
            <a:ext cx="9144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"/>
              <a:tabLst>
                <a:tab pos="228600" algn="l"/>
              </a:tabLst>
            </a:pP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Μια δακτυλήθρα νερό (λιγότερο από 1 </a:t>
            </a:r>
            <a:r>
              <a:rPr lang="en-US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mol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) περιέχει τόσα πολλά μόρια 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όσες οι σταγόνες που περιέχουν όλες οι λίμνες και τα ποτάμια της γης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endParaRPr lang="el-GR" sz="1000" dirty="0" smtClean="0"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"/>
              <a:tabLst>
                <a:tab pos="228600" algn="l"/>
              </a:tabLst>
            </a:pP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Αν 10 δις κότες γεννούν 10 αυγά την ημέρα θα χρειαστούν 10 δις χρόνια 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για να γεννηθεί  1 </a:t>
            </a:r>
            <a:r>
              <a:rPr lang="en-US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mol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αυγών = 6,02.10</a:t>
            </a:r>
            <a:r>
              <a:rPr lang="el-GR" sz="2000" baseline="30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23 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αυγά.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endParaRPr lang="el-GR" sz="1000" dirty="0" smtClean="0"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"/>
              <a:tabLst>
                <a:tab pos="228600" algn="l"/>
              </a:tabLst>
            </a:pP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6.02 </a:t>
            </a:r>
            <a:r>
              <a:rPr lang="en-US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x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10</a:t>
            </a:r>
            <a:r>
              <a:rPr lang="el-GR" sz="2000" baseline="30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23 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σπόροι σίτου καταλαμβάνουν τον ίδιο όγκο 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όπως ο Αρκτικός Ωκεανός </a:t>
            </a:r>
            <a:r>
              <a:rPr lang="el-GR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(</a:t>
            </a:r>
            <a:r>
              <a:rPr lang="en-US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Hewitt</a:t>
            </a:r>
            <a:r>
              <a:rPr lang="el-GR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, </a:t>
            </a:r>
            <a:r>
              <a:rPr lang="en-US" sz="1600" i="1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Suchocki</a:t>
            </a:r>
            <a:r>
              <a:rPr lang="el-GR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και </a:t>
            </a:r>
            <a:r>
              <a:rPr lang="en-US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Hewitt</a:t>
            </a:r>
            <a:r>
              <a:rPr lang="el-GR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, 1999, 467)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.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endParaRPr lang="el-GR" sz="1000" dirty="0" smtClean="0"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"/>
              <a:tabLst>
                <a:tab pos="228600" algn="l"/>
              </a:tabLst>
            </a:pP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Ένα </a:t>
            </a:r>
            <a:r>
              <a:rPr lang="en-US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mole</a:t>
            </a: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από κομμάτια μάρμαρου μπορεί να  καλύψει </a:t>
            </a:r>
          </a:p>
          <a:p>
            <a:pPr lvl="1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l-GR" sz="20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τις Ηνωμένες Πολιτείες σε βάθος 4 μέτρων. </a:t>
            </a:r>
            <a:r>
              <a:rPr lang="el-GR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(</a:t>
            </a:r>
            <a:r>
              <a:rPr lang="en-US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Hewitt</a:t>
            </a:r>
            <a:r>
              <a:rPr lang="el-GR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, </a:t>
            </a:r>
            <a:r>
              <a:rPr lang="en-US" sz="1600" i="1" dirty="0" err="1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Suchocki</a:t>
            </a:r>
            <a:r>
              <a:rPr lang="el-GR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και </a:t>
            </a:r>
            <a:r>
              <a:rPr lang="en-US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Hewitt</a:t>
            </a:r>
            <a:r>
              <a:rPr lang="el-GR" sz="16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, 1999, 433)</a:t>
            </a:r>
            <a:endParaRPr lang="el-GR" sz="1600" i="1" dirty="0" smtClean="0">
              <a:latin typeface="Calibri" pitchFamily="34" charset="0"/>
              <a:cs typeface="Calibri" pitchFamily="34" charset="0"/>
            </a:endParaRPr>
          </a:p>
          <a:p>
            <a:pPr lvl="0"/>
            <a:endParaRPr lang="el-GR" sz="20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467544" y="2276872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l-GR" sz="2400" b="1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Ο αριθμός </a:t>
            </a:r>
            <a:r>
              <a:rPr lang="en-US" sz="2400" b="1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Avogadro</a:t>
            </a:r>
            <a:r>
              <a:rPr lang="el-GR" sz="2400" b="1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el-GR" sz="2400" i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είναι </a:t>
            </a:r>
            <a:r>
              <a:rPr lang="el-GR" sz="24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απίστευτα μεγάλος</a:t>
            </a:r>
            <a:r>
              <a:rPr lang="el-GR" sz="2400" b="1" i="1" dirty="0" smtClean="0">
                <a:solidFill>
                  <a:srgbClr val="008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, </a:t>
            </a:r>
            <a:r>
              <a:rPr lang="el-GR" sz="24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άρα και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l-GR" sz="24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το </a:t>
            </a:r>
            <a:r>
              <a:rPr lang="en-US" sz="24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mole </a:t>
            </a:r>
            <a:r>
              <a:rPr lang="el-GR" sz="24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περιέχει </a:t>
            </a:r>
            <a:r>
              <a:rPr lang="el-GR" sz="2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απίστευτα πολλά </a:t>
            </a:r>
            <a:r>
              <a:rPr lang="el-GR" sz="2400" b="1" dirty="0" smtClean="0">
                <a:solidFill>
                  <a:srgbClr val="008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σωματίδια (άτομα, μόρια, ..) 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</p:spPr>
        <p:txBody>
          <a:bodyPr>
            <a:normAutofit fontScale="90000"/>
          </a:bodyPr>
          <a:lstStyle/>
          <a:p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Πόσο</a:t>
            </a:r>
            <a:r>
              <a:rPr lang="el-GR" sz="44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 </a:t>
            </a:r>
            <a:r>
              <a:rPr lang="el-GR" sz="4400" dirty="0" smtClean="0">
                <a:cs typeface="Calibri" pitchFamily="34" charset="0"/>
              </a:rPr>
              <a:t> </a:t>
            </a:r>
            <a:r>
              <a:rPr lang="el-GR" sz="6000" i="1" dirty="0" smtClean="0">
                <a:solidFill>
                  <a:srgbClr val="C00000"/>
                </a:solidFill>
                <a:cs typeface="Calibri" pitchFamily="34" charset="0"/>
              </a:rPr>
              <a:t>μεγάλο</a:t>
            </a:r>
            <a:r>
              <a:rPr lang="en-US" sz="6000" i="1" dirty="0" smtClean="0">
                <a:solidFill>
                  <a:srgbClr val="C00000"/>
                </a:solidFill>
                <a:cs typeface="Calibri" pitchFamily="34" charset="0"/>
              </a:rPr>
              <a:t>!!!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είναι το </a:t>
            </a:r>
            <a:r>
              <a:rPr lang="el-GR" sz="6000" dirty="0" smtClean="0">
                <a:solidFill>
                  <a:srgbClr val="C00000"/>
                </a:solidFill>
                <a:cs typeface="Calibri" pitchFamily="34" charset="0"/>
              </a:rPr>
              <a:t>Ν</a:t>
            </a:r>
            <a:r>
              <a:rPr lang="el-GR" sz="6000" baseline="-25000" dirty="0" smtClean="0">
                <a:solidFill>
                  <a:srgbClr val="C00000"/>
                </a:solidFill>
                <a:cs typeface="Calibri" pitchFamily="34" charset="0"/>
              </a:rPr>
              <a:t>Α</a:t>
            </a:r>
            <a:r>
              <a:rPr lang="el-GR" sz="7200" dirty="0" smtClean="0">
                <a:solidFill>
                  <a:srgbClr val="C00000"/>
                </a:solidFill>
                <a:cs typeface="Calibri" pitchFamily="34" charset="0"/>
              </a:rPr>
              <a:t> </a:t>
            </a:r>
            <a:r>
              <a:rPr lang="el-GR" sz="44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και  </a:t>
            </a:r>
            <a:br>
              <a:rPr lang="el-GR" sz="44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</a:b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πόσο</a:t>
            </a:r>
            <a:r>
              <a:rPr lang="el-GR" sz="3600" dirty="0" smtClean="0">
                <a:cs typeface="Calibri" pitchFamily="34" charset="0"/>
              </a:rPr>
              <a:t>  </a:t>
            </a:r>
            <a:r>
              <a:rPr lang="el-GR" sz="2200" i="1" dirty="0" smtClean="0">
                <a:solidFill>
                  <a:srgbClr val="C00000"/>
                </a:solidFill>
                <a:cs typeface="Calibri" pitchFamily="34" charset="0"/>
              </a:rPr>
              <a:t>μικρό</a:t>
            </a:r>
            <a:r>
              <a:rPr lang="en-US" sz="2200" i="1" dirty="0" smtClean="0">
                <a:solidFill>
                  <a:srgbClr val="C00000"/>
                </a:solidFill>
                <a:cs typeface="Calibri" pitchFamily="34" charset="0"/>
              </a:rPr>
              <a:t>…</a:t>
            </a:r>
            <a:r>
              <a:rPr lang="el-GR" sz="3200" dirty="0" smtClean="0">
                <a:solidFill>
                  <a:srgbClr val="C00000"/>
                </a:solidFill>
                <a:cs typeface="Calibri" pitchFamily="34" charset="0"/>
              </a:rPr>
              <a:t>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είναι το </a:t>
            </a:r>
            <a:r>
              <a:rPr lang="el-GR" sz="2700" dirty="0" smtClean="0">
                <a:solidFill>
                  <a:srgbClr val="C00000"/>
                </a:solidFill>
                <a:cs typeface="Calibri" pitchFamily="34" charset="0"/>
              </a:rPr>
              <a:t>άτομο ή το μόριο;</a:t>
            </a:r>
            <a:r>
              <a:rPr lang="el-GR" sz="3600" dirty="0" smtClean="0">
                <a:solidFill>
                  <a:srgbClr val="C00000"/>
                </a:solidFill>
                <a:cs typeface="Calibri" pitchFamily="34" charset="0"/>
              </a:rPr>
              <a:t> </a:t>
            </a:r>
            <a:br>
              <a:rPr lang="el-GR" sz="3600" dirty="0" smtClean="0">
                <a:solidFill>
                  <a:srgbClr val="C00000"/>
                </a:solidFill>
                <a:cs typeface="Calibri" pitchFamily="34" charset="0"/>
              </a:rPr>
            </a:br>
            <a:endParaRPr lang="el-GR" dirty="0"/>
          </a:p>
        </p:txBody>
      </p:sp>
      <p:sp>
        <p:nvSpPr>
          <p:cNvPr id="10" name="Rectangle 9"/>
          <p:cNvSpPr/>
          <p:nvPr/>
        </p:nvSpPr>
        <p:spPr>
          <a:xfrm>
            <a:off x="827584" y="1628801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b="1" dirty="0" smtClean="0">
                <a:ln w="6350"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Τι συμβαίνει σε μοριακό επίπεδο;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1"/>
          <p:cNvSpPr>
            <a:spLocks noChangeArrowheads="1"/>
          </p:cNvSpPr>
          <p:nvPr/>
        </p:nvSpPr>
        <p:spPr bwMode="auto">
          <a:xfrm>
            <a:off x="467544" y="5450"/>
            <a:ext cx="82809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Ας συγκρίνουμε τώρα τα μεγέθη του ανθρώπινου κόσμου μας </a:t>
            </a:r>
          </a:p>
          <a:p>
            <a:pPr>
              <a:lnSpc>
                <a:spcPct val="150000"/>
              </a:lnSpc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(μικρόκοσμου και μακρόκοσμου)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με τα μεγέθη του σύμπαντος: </a:t>
            </a:r>
          </a:p>
        </p:txBody>
      </p:sp>
      <p:graphicFrame>
        <p:nvGraphicFramePr>
          <p:cNvPr id="6" name="Diagram 5"/>
          <p:cNvGraphicFramePr/>
          <p:nvPr/>
        </p:nvGraphicFramePr>
        <p:xfrm>
          <a:off x="683568" y="1052736"/>
          <a:ext cx="3600400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179512" y="3933056"/>
            <a:ext cx="8748464" cy="7848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l-GR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b="1" u="sng" dirty="0" smtClean="0">
                <a:latin typeface="Calibri" pitchFamily="34" charset="0"/>
                <a:cs typeface="Calibri" pitchFamily="34" charset="0"/>
              </a:rPr>
              <a:t>η γη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 έχει </a:t>
            </a:r>
            <a:r>
              <a:rPr lang="el-GR" b="1" i="1" dirty="0" smtClean="0">
                <a:latin typeface="Calibri" pitchFamily="34" charset="0"/>
                <a:cs typeface="Calibri" pitchFamily="34" charset="0"/>
              </a:rPr>
              <a:t>μάζα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 ≈ 6,3.10</a:t>
            </a:r>
            <a:r>
              <a:rPr lang="el-GR" b="1" baseline="30000" dirty="0" smtClean="0">
                <a:latin typeface="Calibri" pitchFamily="34" charset="0"/>
                <a:cs typeface="Calibri" pitchFamily="34" charset="0"/>
              </a:rPr>
              <a:t>24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kg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  και </a:t>
            </a:r>
            <a:r>
              <a:rPr lang="el-GR" b="1" i="1" dirty="0" smtClean="0">
                <a:latin typeface="Calibri" pitchFamily="34" charset="0"/>
                <a:cs typeface="Calibri" pitchFamily="34" charset="0"/>
              </a:rPr>
              <a:t>όγκο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 ≈ 1,09.10 </a:t>
            </a:r>
            <a:r>
              <a:rPr lang="el-GR" b="1" baseline="30000" dirty="0" smtClean="0">
                <a:latin typeface="Calibri" pitchFamily="34" charset="0"/>
                <a:cs typeface="Calibri" pitchFamily="34" charset="0"/>
              </a:rPr>
              <a:t>23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el-GR" b="1" baseline="30000" dirty="0" smtClean="0">
                <a:latin typeface="Calibri" pitchFamily="34" charset="0"/>
                <a:cs typeface="Calibri" pitchFamily="34" charset="0"/>
              </a:rPr>
              <a:t>3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( τι παρατηρείς;;)  </a:t>
            </a:r>
          </a:p>
          <a:p>
            <a:pPr algn="r"/>
            <a:r>
              <a:rPr lang="el-GR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1600" i="1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600" i="1" dirty="0" err="1" smtClean="0">
                <a:latin typeface="Calibri" pitchFamily="34" charset="0"/>
                <a:cs typeface="Calibri" pitchFamily="34" charset="0"/>
              </a:rPr>
              <a:t>Halliday</a:t>
            </a:r>
            <a:r>
              <a:rPr lang="en-US" sz="1600" i="1" dirty="0" smtClean="0">
                <a:latin typeface="Calibri" pitchFamily="34" charset="0"/>
                <a:cs typeface="Calibri" pitchFamily="34" charset="0"/>
              </a:rPr>
              <a:t>)</a:t>
            </a:r>
            <a:endParaRPr lang="el-GR" sz="1600" i="1" dirty="0"/>
          </a:p>
        </p:txBody>
      </p:sp>
      <p:graphicFrame>
        <p:nvGraphicFramePr>
          <p:cNvPr id="10" name="Diagram 9"/>
          <p:cNvGraphicFramePr/>
          <p:nvPr/>
        </p:nvGraphicFramePr>
        <p:xfrm>
          <a:off x="4788024" y="1268760"/>
          <a:ext cx="3528392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835696" y="1196752"/>
            <a:ext cx="9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  x N</a:t>
            </a:r>
            <a:r>
              <a:rPr lang="en-US" b="1" baseline="-25000" dirty="0" smtClean="0">
                <a:solidFill>
                  <a:srgbClr val="C00000"/>
                </a:solidFill>
              </a:rPr>
              <a:t>A</a:t>
            </a:r>
            <a:endParaRPr lang="el-GR" b="1" baseline="-25000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584" y="1772816"/>
            <a:ext cx="9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  x N</a:t>
            </a:r>
            <a:r>
              <a:rPr lang="en-US" b="1" baseline="-25000" dirty="0" smtClean="0">
                <a:solidFill>
                  <a:srgbClr val="C00000"/>
                </a:solidFill>
              </a:rPr>
              <a:t>A</a:t>
            </a:r>
            <a:endParaRPr lang="el-GR" b="1" baseline="-25000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24128" y="1196752"/>
            <a:ext cx="9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  x N</a:t>
            </a:r>
            <a:r>
              <a:rPr lang="en-US" b="1" baseline="-25000" dirty="0" smtClean="0">
                <a:solidFill>
                  <a:srgbClr val="C00000"/>
                </a:solidFill>
              </a:rPr>
              <a:t>A</a:t>
            </a:r>
            <a:endParaRPr lang="el-GR" b="1" baseline="-25000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572000" y="1916832"/>
            <a:ext cx="90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  x N</a:t>
            </a:r>
            <a:r>
              <a:rPr lang="en-US" b="1" baseline="-25000" dirty="0" smtClean="0">
                <a:solidFill>
                  <a:srgbClr val="C00000"/>
                </a:solidFill>
              </a:rPr>
              <a:t>A</a:t>
            </a:r>
            <a:endParaRPr lang="el-GR" b="1" baseline="-25000" dirty="0">
              <a:solidFill>
                <a:srgbClr val="C0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9512" y="5013176"/>
            <a:ext cx="8784976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l-GR" b="1" dirty="0" smtClean="0">
                <a:latin typeface="Calibri" pitchFamily="34" charset="0"/>
                <a:cs typeface="Calibri" pitchFamily="34" charset="0"/>
              </a:rPr>
              <a:t>Πόσα  </a:t>
            </a:r>
            <a:r>
              <a:rPr lang="en-US" b="1" u="sng" dirty="0" smtClean="0">
                <a:latin typeface="Calibri" pitchFamily="34" charset="0"/>
                <a:cs typeface="Calibri" pitchFamily="34" charset="0"/>
              </a:rPr>
              <a:t>mole</a:t>
            </a:r>
            <a:r>
              <a:rPr lang="el-GR" b="1" u="sng" dirty="0" smtClean="0">
                <a:latin typeface="Calibri" pitchFamily="34" charset="0"/>
                <a:cs typeface="Calibri" pitchFamily="34" charset="0"/>
              </a:rPr>
              <a:t> ανθρώπων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υπάρχουν στον πλανήτη  </a:t>
            </a:r>
            <a:r>
              <a:rPr lang="el-GR" b="1" u="sng" dirty="0" smtClean="0">
                <a:latin typeface="Calibri" pitchFamily="34" charset="0"/>
                <a:cs typeface="Calibri" pitchFamily="34" charset="0"/>
              </a:rPr>
              <a:t>γη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  με πληθυσμό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6,95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x 10</a:t>
            </a:r>
            <a:r>
              <a:rPr lang="en-US" b="1" baseline="30000" dirty="0" smtClean="0">
                <a:latin typeface="Calibri" pitchFamily="34" charset="0"/>
                <a:cs typeface="Calibri" pitchFamily="34" charset="0"/>
              </a:rPr>
              <a:t>9 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ανθρώπους;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                                                                       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Μόλις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6,95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x 10</a:t>
            </a:r>
            <a:r>
              <a:rPr lang="en-US" b="1" baseline="30000" dirty="0" smtClean="0">
                <a:latin typeface="Calibri" pitchFamily="34" charset="0"/>
                <a:cs typeface="Calibri" pitchFamily="34" charset="0"/>
              </a:rPr>
              <a:t>9 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/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6,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02x 10</a:t>
            </a:r>
            <a:r>
              <a:rPr lang="en-US" b="1" baseline="30000" dirty="0" smtClean="0">
                <a:latin typeface="Calibri" pitchFamily="34" charset="0"/>
                <a:cs typeface="Calibri" pitchFamily="34" charset="0"/>
              </a:rPr>
              <a:t>23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= 1.15 x 10</a:t>
            </a:r>
            <a:r>
              <a:rPr lang="en-US" b="1" baseline="30000" dirty="0" smtClean="0">
                <a:latin typeface="Calibri" pitchFamily="34" charset="0"/>
                <a:cs typeface="Calibri" pitchFamily="34" charset="0"/>
              </a:rPr>
              <a:t>-19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mol!</a:t>
            </a:r>
            <a:endParaRPr lang="el-GR" sz="1600" i="1" dirty="0"/>
          </a:p>
        </p:txBody>
      </p:sp>
      <p:sp>
        <p:nvSpPr>
          <p:cNvPr id="16" name="Rectangle 15"/>
          <p:cNvSpPr/>
          <p:nvPr/>
        </p:nvSpPr>
        <p:spPr>
          <a:xfrm>
            <a:off x="1907704" y="6381328"/>
            <a:ext cx="64950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l-GR" sz="1600" i="1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1600" i="1" dirty="0" smtClean="0">
                <a:latin typeface="Calibri" pitchFamily="34" charset="0"/>
                <a:cs typeface="Calibri" pitchFamily="34" charset="0"/>
              </a:rPr>
              <a:t>+ </a:t>
            </a:r>
            <a:r>
              <a:rPr lang="el-GR" sz="1600" i="1" dirty="0" smtClean="0">
                <a:latin typeface="Calibri" pitchFamily="34" charset="0"/>
                <a:cs typeface="Calibri" pitchFamily="34" charset="0"/>
                <a:hlinkClick r:id="rId13" action="ppaction://hlinkpres?slideindex=1&amp;slidetitle="/>
              </a:rPr>
              <a:t>ταξίδι στο διάστημα  για να αντιληφθούμε τις δυνάμεις του 10)</a:t>
            </a:r>
            <a:endParaRPr lang="el-GR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8840"/>
          </a:xfrm>
        </p:spPr>
        <p:txBody>
          <a:bodyPr>
            <a:normAutofit fontScale="90000"/>
          </a:bodyPr>
          <a:lstStyle/>
          <a:p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Πόσο</a:t>
            </a:r>
            <a:r>
              <a:rPr lang="el-GR" sz="44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 </a:t>
            </a:r>
            <a:r>
              <a:rPr lang="el-GR" sz="4400" dirty="0" smtClean="0">
                <a:cs typeface="Calibri" pitchFamily="34" charset="0"/>
              </a:rPr>
              <a:t> </a:t>
            </a:r>
            <a:r>
              <a:rPr lang="el-GR" sz="6000" i="1" dirty="0" smtClean="0">
                <a:solidFill>
                  <a:srgbClr val="C00000"/>
                </a:solidFill>
                <a:cs typeface="Calibri" pitchFamily="34" charset="0"/>
              </a:rPr>
              <a:t>μεγάλο</a:t>
            </a:r>
            <a:r>
              <a:rPr lang="en-US" sz="6000" i="1" dirty="0" smtClean="0">
                <a:solidFill>
                  <a:srgbClr val="C00000"/>
                </a:solidFill>
                <a:cs typeface="Calibri" pitchFamily="34" charset="0"/>
              </a:rPr>
              <a:t>!!!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είναι το </a:t>
            </a:r>
            <a:r>
              <a:rPr lang="el-GR" sz="6000" dirty="0" smtClean="0">
                <a:solidFill>
                  <a:srgbClr val="C00000"/>
                </a:solidFill>
                <a:cs typeface="Calibri" pitchFamily="34" charset="0"/>
              </a:rPr>
              <a:t>Ν</a:t>
            </a:r>
            <a:r>
              <a:rPr lang="el-GR" sz="6000" baseline="-25000" dirty="0" smtClean="0">
                <a:solidFill>
                  <a:srgbClr val="C00000"/>
                </a:solidFill>
                <a:cs typeface="Calibri" pitchFamily="34" charset="0"/>
              </a:rPr>
              <a:t>Α</a:t>
            </a:r>
            <a:r>
              <a:rPr lang="el-GR" sz="7200" dirty="0" smtClean="0">
                <a:solidFill>
                  <a:srgbClr val="C00000"/>
                </a:solidFill>
                <a:cs typeface="Calibri" pitchFamily="34" charset="0"/>
              </a:rPr>
              <a:t> </a:t>
            </a:r>
            <a:r>
              <a:rPr lang="el-GR" sz="44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και  </a:t>
            </a:r>
            <a:br>
              <a:rPr lang="el-GR" sz="44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</a:b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πόσο</a:t>
            </a:r>
            <a:r>
              <a:rPr lang="el-GR" sz="3600" dirty="0" smtClean="0">
                <a:cs typeface="Calibri" pitchFamily="34" charset="0"/>
              </a:rPr>
              <a:t>  </a:t>
            </a:r>
            <a:r>
              <a:rPr lang="el-GR" sz="2200" i="1" dirty="0" smtClean="0">
                <a:solidFill>
                  <a:srgbClr val="C00000"/>
                </a:solidFill>
                <a:cs typeface="Calibri" pitchFamily="34" charset="0"/>
              </a:rPr>
              <a:t>μικρό</a:t>
            </a:r>
            <a:r>
              <a:rPr lang="en-US" sz="2200" i="1" dirty="0" smtClean="0">
                <a:solidFill>
                  <a:srgbClr val="C00000"/>
                </a:solidFill>
                <a:cs typeface="Calibri" pitchFamily="34" charset="0"/>
              </a:rPr>
              <a:t>…</a:t>
            </a:r>
            <a:r>
              <a:rPr lang="el-GR" sz="3200" dirty="0" smtClean="0">
                <a:solidFill>
                  <a:srgbClr val="C00000"/>
                </a:solidFill>
                <a:cs typeface="Calibri" pitchFamily="34" charset="0"/>
              </a:rPr>
              <a:t> </a:t>
            </a:r>
            <a:r>
              <a:rPr lang="el-GR" sz="3600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είναι το </a:t>
            </a:r>
            <a:r>
              <a:rPr lang="el-GR" sz="2700" dirty="0" smtClean="0">
                <a:solidFill>
                  <a:srgbClr val="C00000"/>
                </a:solidFill>
                <a:cs typeface="Calibri" pitchFamily="34" charset="0"/>
              </a:rPr>
              <a:t>άτομο ή το μόριο;</a:t>
            </a:r>
            <a:r>
              <a:rPr lang="el-GR" sz="3600" dirty="0" smtClean="0">
                <a:solidFill>
                  <a:srgbClr val="C00000"/>
                </a:solidFill>
                <a:cs typeface="Calibri" pitchFamily="34" charset="0"/>
              </a:rPr>
              <a:t> </a:t>
            </a:r>
            <a:br>
              <a:rPr lang="el-GR" sz="3600" dirty="0" smtClean="0">
                <a:solidFill>
                  <a:srgbClr val="C00000"/>
                </a:solidFill>
                <a:cs typeface="Calibri" pitchFamily="34" charset="0"/>
              </a:rPr>
            </a:br>
            <a:endParaRPr lang="el-GR" dirty="0"/>
          </a:p>
        </p:txBody>
      </p:sp>
      <p:sp>
        <p:nvSpPr>
          <p:cNvPr id="4" name="Rectangle 3"/>
          <p:cNvSpPr/>
          <p:nvPr/>
        </p:nvSpPr>
        <p:spPr>
          <a:xfrm>
            <a:off x="827584" y="1628801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l-GR" sz="2400" b="1" dirty="0" smtClean="0">
                <a:ln w="6350">
                  <a:noFill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Τι συμβαίνει σε μοριακό επίπεδο;</a:t>
            </a:r>
          </a:p>
        </p:txBody>
      </p:sp>
      <p:sp>
        <p:nvSpPr>
          <p:cNvPr id="5" name="Rectangle 4"/>
          <p:cNvSpPr/>
          <p:nvPr/>
        </p:nvSpPr>
        <p:spPr>
          <a:xfrm>
            <a:off x="251520" y="2276872"/>
            <a:ext cx="87129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lv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l-GR" sz="2400" dirty="0" smtClean="0">
                <a:latin typeface="Calibri" pitchFamily="34" charset="0"/>
                <a:cs typeface="Calibri" pitchFamily="34" charset="0"/>
              </a:rPr>
              <a:t>Τα άτομα είναι </a:t>
            </a:r>
            <a:r>
              <a:rPr lang="el-GR" sz="2400" b="1" i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τόσο μικρά </a:t>
            </a:r>
            <a:endParaRPr lang="en-US" sz="2400" b="1" i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marL="216000" lv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l-GR" sz="2200" dirty="0" smtClean="0">
                <a:latin typeface="Calibri" pitchFamily="34" charset="0"/>
                <a:cs typeface="Calibri" pitchFamily="34" charset="0"/>
              </a:rPr>
              <a:t>που δεν μπορούμε να τα παρατηρήσουμε με ορατό φως, 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marL="216000" lv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l-GR" sz="2200" dirty="0" smtClean="0">
                <a:latin typeface="Calibri" pitchFamily="34" charset="0"/>
                <a:cs typeface="Calibri" pitchFamily="34" charset="0"/>
              </a:rPr>
              <a:t>γιατί είναι μικρότερα από το μήκος κύματος του ορατού φωτός 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marL="216000" lvl="1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el-GR" sz="2200" dirty="0" smtClean="0">
                <a:latin typeface="Calibri" pitchFamily="34" charset="0"/>
                <a:cs typeface="Calibri" pitchFamily="34" charset="0"/>
              </a:rPr>
              <a:t>και ανάμεσά τους υπάρχει</a:t>
            </a:r>
            <a:r>
              <a:rPr lang="el-GR" sz="22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ως επί</a:t>
            </a:r>
            <a:r>
              <a:rPr lang="el-GR" sz="22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το πλείστον κενό 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67544" y="4756504"/>
            <a:ext cx="849694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el-GR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Τα μόρια  </a:t>
            </a:r>
            <a:r>
              <a:rPr kumimoji="0" lang="el-GR" sz="2400" b="1" i="1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μετακινούνται ακατάπαυστα:</a:t>
            </a:r>
            <a:r>
              <a:rPr kumimoji="0" lang="el-GR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" algn="l"/>
              </a:tabLst>
            </a:pPr>
            <a:r>
              <a:rPr kumimoji="0" lang="el-G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Το οξυγόνο που βρίσκεται γύρω μας αυτή τη στιγμή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el-GR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μπορεί πριν από λίγες μέρες να βρισκόταν στο άλλο άκρο της Ευρώπης             </a:t>
            </a:r>
            <a:r>
              <a:rPr kumimoji="0" lang="el-G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el-GR" sz="24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                                                                                    </a:t>
            </a:r>
            <a:r>
              <a:rPr kumimoji="0" lang="el-GR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(</a:t>
            </a:r>
            <a:r>
              <a:rPr kumimoji="0" lang="en-US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Hewitt</a:t>
            </a:r>
            <a:r>
              <a:rPr kumimoji="0" lang="el-GR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2004) </a:t>
            </a:r>
            <a:endParaRPr kumimoji="0" lang="el-GR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393305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lvl="1">
              <a:buFont typeface="Wingdings" pitchFamily="2" charset="2"/>
              <a:buChar char="Ø"/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l-GR" sz="2000" b="1" i="1" dirty="0" smtClean="0">
                <a:latin typeface="Calibri" pitchFamily="34" charset="0"/>
                <a:cs typeface="Calibri" pitchFamily="34" charset="0"/>
              </a:rPr>
              <a:t>1 </a:t>
            </a:r>
            <a:r>
              <a:rPr lang="el-G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κόκκος άμμου </a:t>
            </a:r>
            <a:r>
              <a:rPr lang="el-GR" sz="2000" i="1" dirty="0" smtClean="0">
                <a:latin typeface="Calibri" pitchFamily="34" charset="0"/>
                <a:cs typeface="Calibri" pitchFamily="34" charset="0"/>
              </a:rPr>
              <a:t>είναι περίπου </a:t>
            </a:r>
            <a:r>
              <a:rPr lang="el-GR" sz="2000" b="1" i="1" dirty="0" smtClean="0">
                <a:latin typeface="Calibri" pitchFamily="34" charset="0"/>
                <a:cs typeface="Calibri" pitchFamily="34" charset="0"/>
              </a:rPr>
              <a:t>1.000.000 =10</a:t>
            </a:r>
            <a:r>
              <a:rPr lang="el-GR" sz="2000" b="1" i="1" baseline="30000" dirty="0" smtClean="0">
                <a:latin typeface="Calibri" pitchFamily="34" charset="0"/>
                <a:cs typeface="Calibri" pitchFamily="34" charset="0"/>
              </a:rPr>
              <a:t>6</a:t>
            </a:r>
            <a:r>
              <a:rPr lang="el-GR" sz="2000" b="1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ένα εκατομμύριο φορές </a:t>
            </a:r>
          </a:p>
          <a:p>
            <a:pPr marL="180000" lvl="1"/>
            <a:r>
              <a:rPr lang="el-GR" sz="20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     πιο μεγάλος </a:t>
            </a:r>
            <a:r>
              <a:rPr lang="el-GR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από ένα άτομο </a:t>
            </a:r>
            <a:endParaRPr lang="el-GR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475656" y="476672"/>
            <a:ext cx="58544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l-GR" sz="2400" dirty="0" smtClean="0">
                <a:solidFill>
                  <a:srgbClr val="C00000"/>
                </a:solidFill>
                <a:cs typeface="Calibri" pitchFamily="34" charset="0"/>
              </a:rPr>
              <a:t>Το πρώτο ερώτημα που γεννάται είναι 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 t="7542"/>
          <a:stretch>
            <a:fillRect/>
          </a:stretch>
        </p:blipFill>
        <p:spPr bwMode="auto">
          <a:xfrm>
            <a:off x="539552" y="3861048"/>
            <a:ext cx="6480720" cy="882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467544" y="5445224"/>
            <a:ext cx="867645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l-GR" b="1" dirty="0" smtClean="0"/>
          </a:p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Προκύπτει η καμπύλη της κατανομής των μοριακών ταχυτήτων </a:t>
            </a:r>
          </a:p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την οποία είχε υπολογίσει ο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Maxwell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με μολύβι και χαρτί τον 19</a:t>
            </a:r>
            <a:r>
              <a:rPr lang="el-GR" sz="2000" baseline="30000" dirty="0" smtClean="0">
                <a:latin typeface="Calibri" pitchFamily="34" charset="0"/>
                <a:cs typeface="Calibri" pitchFamily="34" charset="0"/>
              </a:rPr>
              <a:t>ο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αιώνα …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3528" y="1700808"/>
            <a:ext cx="8424936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Τον 20</a:t>
            </a:r>
            <a:r>
              <a:rPr lang="el-GR" sz="2000" b="1" baseline="30000" dirty="0" smtClean="0">
                <a:latin typeface="Calibri" pitchFamily="34" charset="0"/>
                <a:cs typeface="Calibri" pitchFamily="34" charset="0"/>
              </a:rPr>
              <a:t>ο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 αιώνα προσδιορίστηκαν  πειραματικά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με πολλούς τρόπους με τη βοήθεια της τεχνολογίας και έγινε η </a:t>
            </a:r>
            <a:r>
              <a:rPr lang="el-GR" sz="2000" b="1" dirty="0" smtClean="0">
                <a:latin typeface="Calibri" pitchFamily="34" charset="0"/>
                <a:cs typeface="Calibri" pitchFamily="34" charset="0"/>
              </a:rPr>
              <a:t>σύνδεση</a:t>
            </a:r>
          </a:p>
          <a:p>
            <a:pPr lvl="0"/>
            <a:r>
              <a:rPr lang="el-GR" sz="2000" dirty="0" smtClean="0">
                <a:latin typeface="Calibri" pitchFamily="34" charset="0"/>
                <a:cs typeface="Calibri" pitchFamily="34" charset="0"/>
              </a:rPr>
              <a:t>της κατεξοχήν χημικής έννοιας του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mole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με τη σταθερά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Avogadro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.  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97152"/>
            <a:ext cx="748883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>
          <a:xfrm flipV="1">
            <a:off x="1187624" y="4581128"/>
            <a:ext cx="14401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2267744" y="4293096"/>
            <a:ext cx="216024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539552" y="1124744"/>
            <a:ext cx="4442242" cy="369332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el-GR" b="1" dirty="0" smtClean="0"/>
              <a:t>Πώς ξέρουμε ότι όλα αυτά είναι αληθινά;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9552" y="3248556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Μέτρηση ταχύτητας μορίων αερίου </a:t>
            </a:r>
            <a:r>
              <a:rPr lang="el-GR" sz="20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( από </a:t>
            </a:r>
            <a:r>
              <a:rPr lang="en-US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Stern</a:t>
            </a:r>
            <a:r>
              <a:rPr lang="el-GR" sz="2000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1920)</a:t>
            </a:r>
            <a:r>
              <a:rPr lang="el-GR" sz="2000" b="1" dirty="0" smtClean="0">
                <a:solidFill>
                  <a:srgbClr val="00206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6489</TotalTime>
  <Words>1088</Words>
  <Application>Microsoft Office PowerPoint</Application>
  <PresentationFormat>On-screen Show (4:3)</PresentationFormat>
  <Paragraphs>157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Apex</vt:lpstr>
      <vt:lpstr>Η  χρησιμότητα του n και του ΝΑ  στις φυσικές επιστήμες  </vt:lpstr>
      <vt:lpstr>Slide 2</vt:lpstr>
      <vt:lpstr>Slide 3</vt:lpstr>
      <vt:lpstr>Slide 4</vt:lpstr>
      <vt:lpstr>Slide 5</vt:lpstr>
      <vt:lpstr>Πόσο  μεγάλο!!! είναι το ΝΑ και   πόσο  μικρό… είναι το άτομο ή το μόριο;  </vt:lpstr>
      <vt:lpstr>Slide 7</vt:lpstr>
      <vt:lpstr>Πόσο  μεγάλο!!! είναι το ΝΑ και   πόσο  μικρό… είναι το άτομο ή το μόριο;  </vt:lpstr>
      <vt:lpstr>Το πρώτο ερώτημα που γεννάται είναι </vt:lpstr>
      <vt:lpstr>Slide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Niki Rapti</dc:creator>
  <cp:lastModifiedBy>Niki Rapti</cp:lastModifiedBy>
  <cp:revision>777</cp:revision>
  <dcterms:created xsi:type="dcterms:W3CDTF">2011-10-02T19:52:47Z</dcterms:created>
  <dcterms:modified xsi:type="dcterms:W3CDTF">2012-01-08T22:37:11Z</dcterms:modified>
</cp:coreProperties>
</file>